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76" r:id="rId4"/>
    <p:sldId id="278" r:id="rId5"/>
    <p:sldId id="288" r:id="rId6"/>
    <p:sldId id="277" r:id="rId7"/>
    <p:sldId id="259" r:id="rId8"/>
    <p:sldId id="260" r:id="rId9"/>
    <p:sldId id="262" r:id="rId10"/>
    <p:sldId id="264" r:id="rId11"/>
    <p:sldId id="279" r:id="rId12"/>
    <p:sldId id="280" r:id="rId13"/>
    <p:sldId id="281" r:id="rId14"/>
    <p:sldId id="283" r:id="rId15"/>
    <p:sldId id="298" r:id="rId16"/>
    <p:sldId id="267" r:id="rId17"/>
    <p:sldId id="268" r:id="rId18"/>
    <p:sldId id="269" r:id="rId19"/>
    <p:sldId id="270" r:id="rId20"/>
    <p:sldId id="271" r:id="rId21"/>
    <p:sldId id="272" r:id="rId22"/>
    <p:sldId id="289" r:id="rId23"/>
    <p:sldId id="293" r:id="rId2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AC09-8DD5-486C-8159-A6323BC3605F}" type="datetimeFigureOut">
              <a:rPr lang="de-DE" smtClean="0"/>
              <a:t>20.03.2017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0488E-C699-434F-A6A1-35534E6A8B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52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47EE8F-8EE4-4CFF-B5FF-13D46555F51F}" type="slidenum">
              <a:rPr lang="de-DE" sz="1100" b="0"/>
              <a:pPr eaLnBrk="1" hangingPunct="1"/>
              <a:t>1</a:t>
            </a:fld>
            <a:endParaRPr lang="de-DE" sz="1100" b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891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9E7F91-35DA-4847-80F3-0D79DB6D2B88}" type="slidenum">
              <a:rPr lang="de-DE" sz="1100" b="0"/>
              <a:pPr eaLnBrk="1" hangingPunct="1"/>
              <a:t>14</a:t>
            </a:fld>
            <a:endParaRPr lang="de-DE" sz="11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7782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9E7F91-35DA-4847-80F3-0D79DB6D2B88}" type="slidenum">
              <a:rPr lang="de-DE" sz="1100" b="0"/>
              <a:pPr eaLnBrk="1" hangingPunct="1"/>
              <a:t>15</a:t>
            </a:fld>
            <a:endParaRPr lang="de-DE" sz="11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7782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9E7F91-35DA-4847-80F3-0D79DB6D2B88}" type="slidenum">
              <a:rPr lang="de-DE" sz="1100" b="0"/>
              <a:pPr eaLnBrk="1" hangingPunct="1"/>
              <a:t>16</a:t>
            </a:fld>
            <a:endParaRPr lang="de-DE" sz="11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2099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9E7F91-35DA-4847-80F3-0D79DB6D2B88}" type="slidenum">
              <a:rPr lang="de-DE" sz="1100" b="0"/>
              <a:pPr eaLnBrk="1" hangingPunct="1"/>
              <a:t>17</a:t>
            </a:fld>
            <a:endParaRPr lang="de-DE" sz="11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808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9E7F91-35DA-4847-80F3-0D79DB6D2B88}" type="slidenum">
              <a:rPr lang="de-DE" sz="1100" b="0"/>
              <a:pPr eaLnBrk="1" hangingPunct="1"/>
              <a:t>18</a:t>
            </a:fld>
            <a:endParaRPr lang="de-DE" sz="11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685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9E7F91-35DA-4847-80F3-0D79DB6D2B88}" type="slidenum">
              <a:rPr lang="de-DE" sz="1100" b="0"/>
              <a:pPr eaLnBrk="1" hangingPunct="1"/>
              <a:t>19</a:t>
            </a:fld>
            <a:endParaRPr lang="de-DE" sz="11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742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9E7F91-35DA-4847-80F3-0D79DB6D2B88}" type="slidenum">
              <a:rPr lang="de-DE" sz="1100" b="0"/>
              <a:pPr eaLnBrk="1" hangingPunct="1"/>
              <a:t>20</a:t>
            </a:fld>
            <a:endParaRPr lang="de-DE" sz="11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642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9E7F91-35DA-4847-80F3-0D79DB6D2B88}" type="slidenum">
              <a:rPr lang="de-DE" sz="1100" b="0"/>
              <a:pPr eaLnBrk="1" hangingPunct="1"/>
              <a:t>21</a:t>
            </a:fld>
            <a:endParaRPr lang="de-DE" sz="11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3145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9E7F91-35DA-4847-80F3-0D79DB6D2B88}" type="slidenum">
              <a:rPr lang="de-DE" sz="1100" b="0"/>
              <a:pPr eaLnBrk="1" hangingPunct="1"/>
              <a:t>22</a:t>
            </a:fld>
            <a:endParaRPr lang="de-DE" sz="11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145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9E7F91-35DA-4847-80F3-0D79DB6D2B88}" type="slidenum">
              <a:rPr lang="de-DE" sz="1100" b="0"/>
              <a:pPr eaLnBrk="1" hangingPunct="1"/>
              <a:t>23</a:t>
            </a:fld>
            <a:endParaRPr lang="de-DE" sz="11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14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4C3C04-53BF-4E4C-B575-3A98CF00C802}" type="slidenum">
              <a:rPr lang="de-DE" sz="1100" b="0"/>
              <a:pPr eaLnBrk="1" hangingPunct="1"/>
              <a:t>2</a:t>
            </a:fld>
            <a:endParaRPr lang="de-DE" sz="1100" b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66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9E7F91-35DA-4847-80F3-0D79DB6D2B88}" type="slidenum">
              <a:rPr lang="de-DE" sz="1100" b="0"/>
              <a:pPr eaLnBrk="1" hangingPunct="1"/>
              <a:t>7</a:t>
            </a:fld>
            <a:endParaRPr lang="de-DE" sz="11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701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9E7F91-35DA-4847-80F3-0D79DB6D2B88}" type="slidenum">
              <a:rPr lang="de-DE" sz="1100" b="0"/>
              <a:pPr eaLnBrk="1" hangingPunct="1"/>
              <a:t>8</a:t>
            </a:fld>
            <a:endParaRPr lang="de-DE" sz="11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08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9E7F91-35DA-4847-80F3-0D79DB6D2B88}" type="slidenum">
              <a:rPr lang="de-DE" sz="1100" b="0"/>
              <a:pPr eaLnBrk="1" hangingPunct="1"/>
              <a:t>9</a:t>
            </a:fld>
            <a:endParaRPr lang="de-DE" sz="11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97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9E7F91-35DA-4847-80F3-0D79DB6D2B88}" type="slidenum">
              <a:rPr lang="de-DE" sz="1100" b="0"/>
              <a:pPr eaLnBrk="1" hangingPunct="1"/>
              <a:t>10</a:t>
            </a:fld>
            <a:endParaRPr lang="de-DE" sz="11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7782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9E7F91-35DA-4847-80F3-0D79DB6D2B88}" type="slidenum">
              <a:rPr lang="de-DE" sz="1100" b="0"/>
              <a:pPr eaLnBrk="1" hangingPunct="1"/>
              <a:t>11</a:t>
            </a:fld>
            <a:endParaRPr lang="de-DE" sz="11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7782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9E7F91-35DA-4847-80F3-0D79DB6D2B88}" type="slidenum">
              <a:rPr lang="de-DE" sz="1100" b="0"/>
              <a:pPr eaLnBrk="1" hangingPunct="1"/>
              <a:t>12</a:t>
            </a:fld>
            <a:endParaRPr lang="de-DE" sz="11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7782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9253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9253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9E7F91-35DA-4847-80F3-0D79DB6D2B88}" type="slidenum">
              <a:rPr lang="de-DE" sz="1100" b="0"/>
              <a:pPr eaLnBrk="1" hangingPunct="1"/>
              <a:t>13</a:t>
            </a:fld>
            <a:endParaRPr lang="de-DE" sz="11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778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47D6-A351-446A-8654-B134176E26E3}" type="datetimeFigureOut">
              <a:rPr lang="de-DE" smtClean="0"/>
              <a:t>20.03.2017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C632-3BDE-405C-B4CD-18516627A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3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47D6-A351-446A-8654-B134176E26E3}" type="datetimeFigureOut">
              <a:rPr lang="de-DE" smtClean="0"/>
              <a:t>20.03.2017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C632-3BDE-405C-B4CD-18516627A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05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47D6-A351-446A-8654-B134176E26E3}" type="datetimeFigureOut">
              <a:rPr lang="de-DE" smtClean="0"/>
              <a:t>20.03.2017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C632-3BDE-405C-B4CD-18516627A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16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47D6-A351-446A-8654-B134176E26E3}" type="datetimeFigureOut">
              <a:rPr lang="de-DE" smtClean="0"/>
              <a:t>20.03.2017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C632-3BDE-405C-B4CD-18516627A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97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47D6-A351-446A-8654-B134176E26E3}" type="datetimeFigureOut">
              <a:rPr lang="de-DE" smtClean="0"/>
              <a:t>20.03.2017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C632-3BDE-405C-B4CD-18516627A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61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47D6-A351-446A-8654-B134176E26E3}" type="datetimeFigureOut">
              <a:rPr lang="de-DE" smtClean="0"/>
              <a:t>20.03.2017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C632-3BDE-405C-B4CD-18516627A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30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47D6-A351-446A-8654-B134176E26E3}" type="datetimeFigureOut">
              <a:rPr lang="de-DE" smtClean="0"/>
              <a:t>20.03.2017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C632-3BDE-405C-B4CD-18516627A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24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47D6-A351-446A-8654-B134176E26E3}" type="datetimeFigureOut">
              <a:rPr lang="de-DE" smtClean="0"/>
              <a:t>20.03.2017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C632-3BDE-405C-B4CD-18516627A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69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47D6-A351-446A-8654-B134176E26E3}" type="datetimeFigureOut">
              <a:rPr lang="de-DE" smtClean="0"/>
              <a:t>20.03.2017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C632-3BDE-405C-B4CD-18516627A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41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47D6-A351-446A-8654-B134176E26E3}" type="datetimeFigureOut">
              <a:rPr lang="de-DE" smtClean="0"/>
              <a:t>20.03.2017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C632-3BDE-405C-B4CD-18516627A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93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47D6-A351-446A-8654-B134176E26E3}" type="datetimeFigureOut">
              <a:rPr lang="de-DE" smtClean="0"/>
              <a:t>20.03.2017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C632-3BDE-405C-B4CD-18516627A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51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E47D6-A351-446A-8654-B134176E26E3}" type="datetimeFigureOut">
              <a:rPr lang="de-DE" smtClean="0"/>
              <a:t>20.03.2017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CC632-3BDE-405C-B4CD-18516627A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06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66A980A7-C983-4F55-A786-BA916C607B8C}" type="slidenum">
              <a:rPr lang="de-DE" sz="1000" b="0"/>
              <a:pPr eaLnBrk="1" hangingPunct="1"/>
              <a:t>1</a:t>
            </a:fld>
            <a:endParaRPr lang="de-DE" sz="1000" b="0" dirty="0"/>
          </a:p>
        </p:txBody>
      </p:sp>
      <p:sp>
        <p:nvSpPr>
          <p:cNvPr id="116740" name="Text Box 1028"/>
          <p:cNvSpPr txBox="1">
            <a:spLocks noChangeArrowheads="1"/>
          </p:cNvSpPr>
          <p:nvPr/>
        </p:nvSpPr>
        <p:spPr bwMode="auto">
          <a:xfrm>
            <a:off x="251520" y="548680"/>
            <a:ext cx="8668263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400" b="1" dirty="0"/>
              <a:t>Big Data, </a:t>
            </a:r>
            <a:r>
              <a:rPr lang="de-DE" sz="2400" b="1" dirty="0" err="1"/>
              <a:t>Emergent</a:t>
            </a:r>
            <a:r>
              <a:rPr lang="de-DE" sz="2400" b="1" dirty="0"/>
              <a:t> Laws </a:t>
            </a:r>
            <a:r>
              <a:rPr lang="de-DE" sz="2400" b="1" dirty="0" err="1"/>
              <a:t>and</a:t>
            </a:r>
            <a:r>
              <a:rPr lang="de-DE" sz="2400" b="1" dirty="0"/>
              <a:t> </a:t>
            </a:r>
            <a:r>
              <a:rPr lang="de-DE" sz="2400" b="1" dirty="0" err="1"/>
              <a:t>Objective</a:t>
            </a:r>
            <a:r>
              <a:rPr lang="de-DE" sz="2400" b="1" dirty="0"/>
              <a:t> Knowledge</a:t>
            </a:r>
          </a:p>
          <a:p>
            <a:pPr algn="ctr">
              <a:lnSpc>
                <a:spcPct val="100000"/>
              </a:lnSpc>
              <a:defRPr/>
            </a:pPr>
            <a:endParaRPr lang="de-DE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100000"/>
              </a:lnSpc>
              <a:defRPr/>
            </a:pPr>
            <a:endParaRPr lang="de-DE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Knowledge in </a:t>
            </a:r>
            <a:r>
              <a:rPr lang="de-DE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the</a:t>
            </a:r>
            <a:r>
              <a:rPr lang="de-DE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form </a:t>
            </a:r>
            <a:r>
              <a:rPr lang="de-DE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de-DE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de-DE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de-DE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descriptions</a:t>
            </a:r>
            <a:r>
              <a:rPr lang="de-DE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de-DE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until</a:t>
            </a:r>
            <a:r>
              <a:rPr lang="de-DE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now</a:t>
            </a:r>
            <a:r>
              <a:rPr lang="de-DE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always</a:t>
            </a:r>
            <a:r>
              <a:rPr lang="de-DE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observed</a:t>
            </a:r>
            <a:r>
              <a:rPr lang="de-DE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patterns</a:t>
            </a:r>
            <a:r>
              <a:rPr lang="de-DE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“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as</a:t>
            </a:r>
            <a:r>
              <a:rPr lang="de-DE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basis</a:t>
            </a:r>
            <a:r>
              <a:rPr lang="de-DE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for</a:t>
            </a:r>
            <a:r>
              <a:rPr lang="de-DE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prediction</a:t>
            </a:r>
            <a:r>
              <a:rPr lang="de-DE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de-DE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and</a:t>
            </a:r>
            <a:r>
              <a:rPr lang="de-DE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decisionmodels</a:t>
            </a:r>
            <a:endParaRPr lang="de-DE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de-DE" sz="1800" dirty="0"/>
          </a:p>
          <a:p>
            <a:pPr algn="ctr">
              <a:defRPr/>
            </a:pPr>
            <a:endParaRPr lang="de-DE" sz="1800" dirty="0"/>
          </a:p>
          <a:p>
            <a:pPr algn="ctr">
              <a:defRPr/>
            </a:pPr>
            <a:endParaRPr lang="de-DE" sz="1800" dirty="0"/>
          </a:p>
          <a:p>
            <a:pPr algn="ctr">
              <a:defRPr/>
            </a:pPr>
            <a:endParaRPr lang="de-DE" sz="1800" dirty="0"/>
          </a:p>
          <a:p>
            <a:pPr algn="ctr">
              <a:defRPr/>
            </a:pPr>
            <a:r>
              <a:rPr lang="de-DE" sz="1800" dirty="0"/>
              <a:t>André Kuck </a:t>
            </a:r>
            <a:r>
              <a:rPr lang="de-DE" sz="1800" dirty="0" err="1"/>
              <a:t>and</a:t>
            </a:r>
            <a:r>
              <a:rPr lang="de-DE" sz="1800" dirty="0"/>
              <a:t> Norbert Kratz</a:t>
            </a:r>
          </a:p>
          <a:p>
            <a:pPr algn="ctr">
              <a:defRPr/>
            </a:pPr>
            <a:r>
              <a:rPr lang="de-DE" sz="1800" dirty="0"/>
              <a:t>Duale Hochschule Baden-Württemberg</a:t>
            </a:r>
          </a:p>
          <a:p>
            <a:pPr algn="ctr">
              <a:defRPr/>
            </a:pPr>
            <a:r>
              <a:rPr lang="de-DE" dirty="0"/>
              <a:t>Villingen-Schwenningen</a:t>
            </a:r>
          </a:p>
          <a:p>
            <a:pPr algn="ctr">
              <a:defRPr/>
            </a:pPr>
            <a:endParaRPr lang="de-DE" sz="18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515431"/>
              </p:ext>
            </p:extLst>
          </p:nvPr>
        </p:nvGraphicFramePr>
        <p:xfrm>
          <a:off x="1835696" y="4869160"/>
          <a:ext cx="5762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r:id="rId4" imgW="17242657" imgH="2381582" progId="MSPhotoEd.3">
                  <p:embed/>
                </p:oleObj>
              </mc:Choice>
              <mc:Fallback>
                <p:oleObj r:id="rId4" imgW="17242657" imgH="238158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869160"/>
                        <a:ext cx="57626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00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10</a:t>
            </a:fld>
            <a:endParaRPr lang="de-DE" sz="1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099" name="Text Box 3"/>
              <p:cNvSpPr txBox="1">
                <a:spLocks noChangeArrowheads="1"/>
              </p:cNvSpPr>
              <p:nvPr/>
            </p:nvSpPr>
            <p:spPr bwMode="auto">
              <a:xfrm>
                <a:off x="251520" y="1195579"/>
                <a:ext cx="8496944" cy="40168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75000"/>
                  </a:lnSpc>
                  <a:defRPr/>
                </a:pPr>
                <a:endParaRPr lang="de-DE" sz="1400" dirty="0"/>
              </a:p>
              <a:p>
                <a:pPr>
                  <a:defRPr/>
                </a:pPr>
                <a:r>
                  <a:rPr lang="de-DE" b="0" dirty="0" err="1"/>
                  <a:t>Example</a:t>
                </a:r>
                <a:r>
                  <a:rPr lang="de-DE" b="0" dirty="0"/>
                  <a:t>: Returns </a:t>
                </a:r>
                <a:r>
                  <a:rPr lang="de-DE" b="0" dirty="0" err="1"/>
                  <a:t>of</a:t>
                </a:r>
                <a:r>
                  <a:rPr lang="de-DE" b="0" dirty="0"/>
                  <a:t> </a:t>
                </a:r>
                <a:r>
                  <a:rPr lang="de-DE" b="0" dirty="0" err="1"/>
                  <a:t>the</a:t>
                </a:r>
                <a:r>
                  <a:rPr lang="de-DE" b="0" dirty="0"/>
                  <a:t> peer-</a:t>
                </a:r>
                <a:r>
                  <a:rPr lang="de-DE" b="0" dirty="0" err="1"/>
                  <a:t>to</a:t>
                </a:r>
                <a:r>
                  <a:rPr lang="de-DE" dirty="0"/>
                  <a:t>-</a:t>
                </a:r>
                <a:r>
                  <a:rPr lang="de-DE" b="0" dirty="0" err="1"/>
                  <a:t>peer</a:t>
                </a:r>
                <a:r>
                  <a:rPr lang="de-DE" b="0" dirty="0"/>
                  <a:t> </a:t>
                </a:r>
                <a:r>
                  <a:rPr lang="de-DE" b="0" dirty="0" err="1"/>
                  <a:t>lending</a:t>
                </a:r>
                <a:r>
                  <a:rPr lang="de-DE" b="0" dirty="0"/>
                  <a:t> </a:t>
                </a:r>
                <a:r>
                  <a:rPr lang="de-DE" b="0" dirty="0" err="1"/>
                  <a:t>platform</a:t>
                </a:r>
                <a:r>
                  <a:rPr lang="de-DE" b="0" dirty="0"/>
                  <a:t> „</a:t>
                </a:r>
                <a:r>
                  <a:rPr lang="de-DE" b="0" dirty="0" err="1"/>
                  <a:t>Lending</a:t>
                </a:r>
                <a:r>
                  <a:rPr lang="de-DE" b="0" dirty="0"/>
                  <a:t> Club“</a:t>
                </a:r>
              </a:p>
              <a:p>
                <a:pPr>
                  <a:defRPr/>
                </a:pPr>
                <a:r>
                  <a:rPr lang="de-DE" sz="1600" b="0" dirty="0"/>
                  <a:t>(122,444 </a:t>
                </a:r>
                <a:r>
                  <a:rPr lang="de-DE" sz="1600" dirty="0" err="1"/>
                  <a:t>l</a:t>
                </a:r>
                <a:r>
                  <a:rPr lang="de-DE" sz="1600" b="0" dirty="0" err="1"/>
                  <a:t>oans</a:t>
                </a:r>
                <a:r>
                  <a:rPr lang="de-DE" sz="1600" b="0" dirty="0"/>
                  <a:t>  </a:t>
                </a:r>
                <a:r>
                  <a:rPr lang="de-DE" sz="1600" b="0" dirty="0" err="1"/>
                  <a:t>from</a:t>
                </a:r>
                <a:r>
                  <a:rPr lang="de-DE" sz="1600" b="0" dirty="0"/>
                  <a:t> 2007-2013, </a:t>
                </a:r>
                <a:r>
                  <a:rPr lang="de-DE" sz="1600" b="0" dirty="0" err="1"/>
                  <a:t>respectively</a:t>
                </a:r>
                <a:r>
                  <a:rPr lang="de-DE" sz="1600" b="0" dirty="0"/>
                  <a:t> </a:t>
                </a:r>
                <a:r>
                  <a:rPr lang="de-DE" sz="1600" b="0" dirty="0" err="1"/>
                  <a:t>with</a:t>
                </a:r>
                <a:r>
                  <a:rPr lang="de-DE" sz="1600" b="0" dirty="0"/>
                  <a:t> a </a:t>
                </a:r>
                <a:r>
                  <a:rPr lang="de-DE" sz="1600" b="0" dirty="0" err="1"/>
                  <a:t>duration</a:t>
                </a:r>
                <a:r>
                  <a:rPr lang="de-DE" sz="1600" b="0" dirty="0"/>
                  <a:t> </a:t>
                </a:r>
                <a:r>
                  <a:rPr lang="de-DE" sz="1600" b="0" dirty="0" err="1"/>
                  <a:t>of</a:t>
                </a:r>
                <a:r>
                  <a:rPr lang="de-DE" sz="1600" b="0" dirty="0"/>
                  <a:t> 36 </a:t>
                </a:r>
                <a:r>
                  <a:rPr lang="de-DE" sz="1600" b="0" dirty="0" err="1"/>
                  <a:t>months</a:t>
                </a:r>
                <a:r>
                  <a:rPr lang="de-DE" sz="1600" b="0" dirty="0"/>
                  <a:t>)</a:t>
                </a:r>
              </a:p>
              <a:p>
                <a:pPr>
                  <a:defRPr/>
                </a:pPr>
                <a:endParaRPr lang="de-DE" sz="1600" dirty="0"/>
              </a:p>
              <a:p>
                <a:pPr>
                  <a:defRPr/>
                </a:pPr>
                <a:r>
                  <a:rPr lang="de-DE" sz="1600" dirty="0" err="1"/>
                  <a:t>return</a:t>
                </a:r>
                <a:r>
                  <a:rPr lang="de-DE" sz="1600" dirty="0"/>
                  <a:t> = </a:t>
                </a:r>
                <a:r>
                  <a:rPr lang="de-DE" sz="1600" dirty="0" err="1"/>
                  <a:t>entire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payments</a:t>
                </a:r>
                <a:r>
                  <a:rPr lang="de-DE" sz="1600" dirty="0"/>
                  <a:t> / </a:t>
                </a:r>
                <a:r>
                  <a:rPr lang="de-DE" sz="1600" dirty="0" err="1"/>
                  <a:t>entire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amount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paid</a:t>
                </a:r>
                <a:r>
                  <a:rPr lang="de-DE" sz="1600" dirty="0"/>
                  <a:t> out  -  1</a:t>
                </a:r>
              </a:p>
              <a:p>
                <a:pPr>
                  <a:defRPr/>
                </a:pPr>
                <a:endParaRPr lang="de-DE" sz="1600" b="0" dirty="0"/>
              </a:p>
              <a:p>
                <a:pPr>
                  <a:defRPr/>
                </a:pPr>
                <a:endParaRPr lang="de-DE" sz="1600" b="1" dirty="0"/>
              </a:p>
              <a:p>
                <a:pPr>
                  <a:defRPr/>
                </a:pPr>
                <a:r>
                  <a:rPr lang="de-DE" sz="1600" b="1" dirty="0" err="1"/>
                  <a:t>Question</a:t>
                </a:r>
                <a:r>
                  <a:rPr lang="de-DE" sz="1600" b="1" dirty="0"/>
                  <a:t>:</a:t>
                </a:r>
                <a:endParaRPr lang="de-DE" sz="1600" dirty="0"/>
              </a:p>
              <a:p>
                <a:pPr>
                  <a:defRPr/>
                </a:pPr>
                <a:endParaRPr lang="de-DE" sz="1600" dirty="0"/>
              </a:p>
              <a:p>
                <a:pPr>
                  <a:defRPr/>
                </a:pPr>
                <a:r>
                  <a:rPr lang="de-DE" sz="1600" dirty="0" err="1"/>
                  <a:t>If</a:t>
                </a:r>
                <a:r>
                  <a:rPr lang="de-DE" sz="1600" dirty="0"/>
                  <a:t> a </a:t>
                </a:r>
                <a:r>
                  <a:rPr lang="de-DE" sz="1600" dirty="0" err="1"/>
                  <a:t>portfolio</a:t>
                </a:r>
                <a:r>
                  <a:rPr lang="de-DE" sz="1600" dirty="0"/>
                  <a:t> </a:t>
                </a:r>
                <a:r>
                  <a:rPr lang="de-DE" sz="1600" dirty="0" err="1"/>
                  <a:t>is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constructed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with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sequences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loans</a:t>
                </a:r>
                <a:r>
                  <a:rPr lang="de-DE" sz="1600" dirty="0"/>
                  <a:t>,</a:t>
                </a:r>
                <a:br>
                  <a:rPr lang="de-DE" sz="1600" dirty="0"/>
                </a:br>
                <a:r>
                  <a:rPr lang="de-DE" sz="1600" dirty="0" err="1"/>
                  <a:t>is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there</a:t>
                </a:r>
                <a:r>
                  <a:rPr lang="de-DE" sz="1600" dirty="0"/>
                  <a:t> a </a:t>
                </a:r>
                <a:r>
                  <a:rPr lang="de-DE" sz="1600" dirty="0" err="1"/>
                  <a:t>minimum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portfolio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size</a:t>
                </a:r>
                <a:r>
                  <a:rPr lang="de-DE" sz="1600" dirty="0"/>
                  <a:t> so </a:t>
                </a:r>
                <a:r>
                  <a:rPr lang="de-DE" sz="1600" dirty="0" err="1"/>
                  <a:t>that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/>
                </a:r>
                <a:br>
                  <a:rPr lang="de-DE" sz="1600" dirty="0"/>
                </a:br>
                <a:r>
                  <a:rPr lang="de-DE" sz="1600" dirty="0" err="1"/>
                  <a:t>portfolio</a:t>
                </a:r>
                <a:r>
                  <a:rPr lang="de-DE" sz="1600" dirty="0"/>
                  <a:t> </a:t>
                </a:r>
                <a:r>
                  <a:rPr lang="de-DE" sz="1600" dirty="0" err="1"/>
                  <a:t>return</a:t>
                </a:r>
                <a:r>
                  <a:rPr lang="de-DE" sz="1600" dirty="0"/>
                  <a:t> was </a:t>
                </a:r>
                <a:r>
                  <a:rPr lang="de-DE" sz="1600" dirty="0" err="1"/>
                  <a:t>never</a:t>
                </a:r>
                <a:r>
                  <a:rPr lang="de-DE" sz="1600" dirty="0"/>
                  <a:t> negative?</a:t>
                </a:r>
              </a:p>
              <a:p>
                <a:pPr>
                  <a:defRPr/>
                </a:pPr>
                <a:endParaRPr lang="de-DE" dirty="0"/>
              </a:p>
              <a:p>
                <a:pPr>
                  <a:lnSpc>
                    <a:spcPct val="75000"/>
                  </a:lnSpc>
                  <a:defRPr/>
                </a:pPr>
                <a:endParaRPr lang="de-DE" sz="1600" b="1" dirty="0"/>
              </a:p>
              <a:p>
                <a:pPr>
                  <a:lnSpc>
                    <a:spcPct val="75000"/>
                  </a:lnSpc>
                  <a:defRPr/>
                </a:pPr>
                <a:r>
                  <a:rPr lang="de-DE" sz="1600" b="1" dirty="0" err="1"/>
                  <a:t>Answer</a:t>
                </a:r>
                <a:r>
                  <a:rPr lang="de-DE" sz="1600" dirty="0"/>
                  <a:t>: </a:t>
                </a:r>
              </a:p>
              <a:p>
                <a:pPr>
                  <a:lnSpc>
                    <a:spcPct val="75000"/>
                  </a:lnSpc>
                  <a:defRPr/>
                </a:pPr>
                <a:endParaRPr lang="de-DE" sz="1600" dirty="0"/>
              </a:p>
              <a:p>
                <a:pPr>
                  <a:lnSpc>
                    <a:spcPct val="75000"/>
                  </a:lnSpc>
                  <a:defRPr/>
                </a:pPr>
                <a:r>
                  <a:rPr lang="de-DE" sz="1600" dirty="0" err="1"/>
                  <a:t>For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/>
                      </a:rPr>
                      <m:t>𝑇</m:t>
                    </m:r>
                    <m:r>
                      <a:rPr lang="de-DE" sz="1600" i="1" dirty="0">
                        <a:latin typeface="Cambria Math"/>
                        <a:ea typeface="Cambria Math"/>
                      </a:rPr>
                      <m:t>≥</m:t>
                    </m:r>
                    <m:r>
                      <a:rPr lang="de-DE" sz="1600" b="0" i="1" dirty="0" smtClean="0">
                        <a:latin typeface="Cambria Math"/>
                      </a:rPr>
                      <m:t>91=</m:t>
                    </m:r>
                    <m:r>
                      <a:rPr lang="de-DE" sz="1600" b="0" i="1" dirty="0" smtClean="0">
                        <a:latin typeface="Cambria Math"/>
                      </a:rPr>
                      <m:t>𝑇𝑈</m:t>
                    </m:r>
                  </m:oMath>
                </a14:m>
                <a:r>
                  <a:rPr lang="de-DE" sz="1600" dirty="0"/>
                  <a:t> </a:t>
                </a:r>
                <a:r>
                  <a:rPr lang="de-DE" sz="1600" b="1" dirty="0"/>
                  <a:t>was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1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  <m:r>
                      <a:rPr lang="de-DE" sz="1600" b="1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sz="1600" b="1" i="0" smtClean="0">
                        <a:latin typeface="Cambria Math" panose="02040503050406030204" pitchFamily="18" charset="0"/>
                        <a:ea typeface="Cambria Math"/>
                      </a:rPr>
                      <m:t>𝐚𝐥𝐰𝐚𝐲𝐬</m:t>
                    </m:r>
                    <m:r>
                      <a:rPr lang="de-DE" sz="1600" b="1" i="0" smtClean="0">
                        <a:latin typeface="Cambria Math"/>
                        <a:ea typeface="Cambria Math"/>
                      </a:rPr>
                      <m:t> (</m:t>
                    </m:r>
                    <m:r>
                      <a:rPr lang="de-DE" sz="1600" b="1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de-DE" sz="1600" b="1" i="1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de-DE" sz="1600" b="1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de-DE" sz="1600">
                        <a:latin typeface="Cambria Math"/>
                        <a:ea typeface="Cambria Math"/>
                      </a:rPr>
                      <m:t> ≥0</m:t>
                    </m:r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2600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195579"/>
                <a:ext cx="8496944" cy="4016869"/>
              </a:xfrm>
              <a:prstGeom prst="rect">
                <a:avLst/>
              </a:prstGeom>
              <a:blipFill>
                <a:blip r:embed="rId3"/>
                <a:stretch>
                  <a:fillRect l="-574" b="-12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" y="476672"/>
            <a:ext cx="7797693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9388" y="548680"/>
            <a:ext cx="609365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/>
              <a:t>2. </a:t>
            </a:r>
            <a:r>
              <a:rPr lang="de-DE" b="1" dirty="0" err="1"/>
              <a:t>Combination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Laws </a:t>
            </a:r>
            <a:r>
              <a:rPr lang="de-DE" b="1" dirty="0" err="1"/>
              <a:t>and</a:t>
            </a:r>
            <a:r>
              <a:rPr lang="de-DE" b="1" dirty="0"/>
              <a:t> Objects – Returns at </a:t>
            </a:r>
            <a:r>
              <a:rPr lang="de-DE" b="1" dirty="0" err="1"/>
              <a:t>Lending</a:t>
            </a:r>
            <a:r>
              <a:rPr lang="de-DE" b="1" dirty="0"/>
              <a:t> Club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0352728"/>
                  </p:ext>
                </p:extLst>
              </p:nvPr>
            </p:nvGraphicFramePr>
            <p:xfrm>
              <a:off x="294184" y="5573605"/>
              <a:ext cx="8069991" cy="663707"/>
            </p:xfrm>
            <a:graphic>
              <a:graphicData uri="http://schemas.openxmlformats.org/drawingml/2006/table">
                <a:tbl>
                  <a:tblPr/>
                  <a:tblGrid>
                    <a:gridCol w="82143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02433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055871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</a:tblGrid>
                  <a:tr h="3323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Law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Description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TU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6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Div</a:t>
                          </a:r>
                          <a:r>
                            <a:rPr lang="de-DE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(TU)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Min(TU)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Max(TU)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3136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≥0(∀</m:t>
                                </m:r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𝑇𝑈</m:t>
                                </m:r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600" b="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1600" b="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1600" b="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1600" b="0" i="1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de-DE" sz="1600" b="0" i="1">
                                    <a:latin typeface="Cambria Math"/>
                                  </a:rPr>
                                  <m:t>≥0))</m:t>
                                </m:r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1344.538462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0.002569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0.179948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0352728"/>
                  </p:ext>
                </p:extLst>
              </p:nvPr>
            </p:nvGraphicFramePr>
            <p:xfrm>
              <a:off x="294184" y="5573605"/>
              <a:ext cx="8069991" cy="663707"/>
            </p:xfrm>
            <a:graphic>
              <a:graphicData uri="http://schemas.openxmlformats.org/drawingml/2006/table">
                <a:tbl>
                  <a:tblPr/>
                  <a:tblGrid>
                    <a:gridCol w="8214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243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5587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323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Law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Description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TU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6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Div</a:t>
                          </a:r>
                          <a:r>
                            <a:rPr lang="de-DE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(TU)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Min(TU)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Max(TU)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136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419" t="-103636" r="-140121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1344.538462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0.002569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0.179948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46677"/>
            <a:ext cx="3858091" cy="288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1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11</a:t>
            </a:fld>
            <a:endParaRPr lang="de-DE" sz="1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099" name="Text Box 3"/>
              <p:cNvSpPr txBox="1">
                <a:spLocks noChangeArrowheads="1"/>
              </p:cNvSpPr>
              <p:nvPr/>
            </p:nvSpPr>
            <p:spPr bwMode="auto">
              <a:xfrm>
                <a:off x="251520" y="1195579"/>
                <a:ext cx="8496944" cy="47166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75000"/>
                  </a:lnSpc>
                  <a:defRPr/>
                </a:pPr>
                <a:endParaRPr lang="de-DE" sz="1400" dirty="0"/>
              </a:p>
              <a:p>
                <a:pPr>
                  <a:spcAft>
                    <a:spcPts val="300"/>
                  </a:spcAft>
                  <a:defRPr/>
                </a:pPr>
                <a:r>
                  <a:rPr lang="de-DE" dirty="0" err="1"/>
                  <a:t>Question</a:t>
                </a:r>
                <a:r>
                  <a:rPr lang="de-DE" dirty="0"/>
                  <a:t>:	   </a:t>
                </a:r>
                <a:r>
                  <a:rPr lang="de-DE" dirty="0" err="1"/>
                  <a:t>If</a:t>
                </a:r>
                <a:r>
                  <a:rPr lang="de-DE" dirty="0"/>
                  <a:t> a </a:t>
                </a:r>
                <a:r>
                  <a:rPr lang="de-DE" dirty="0" err="1"/>
                  <a:t>prediction</a:t>
                </a:r>
                <a:r>
                  <a:rPr lang="de-DE" dirty="0"/>
                  <a:t> </a:t>
                </a:r>
                <a:r>
                  <a:rPr lang="de-DE" dirty="0" err="1"/>
                  <a:t>horizon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TP=10,000 </a:t>
                </a:r>
                <a:r>
                  <a:rPr lang="de-DE" dirty="0" err="1"/>
                  <a:t>loans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presumed</a:t>
                </a:r>
                <a:r>
                  <a:rPr lang="de-DE" dirty="0"/>
                  <a:t>,</a:t>
                </a:r>
                <a:br>
                  <a:rPr lang="de-DE" dirty="0"/>
                </a:br>
                <a:r>
                  <a:rPr lang="de-DE" dirty="0"/>
                  <a:t>                    </a:t>
                </a:r>
                <a:r>
                  <a:rPr lang="de-DE" dirty="0" err="1"/>
                  <a:t>how</a:t>
                </a:r>
                <a:r>
                  <a:rPr lang="de-DE" dirty="0"/>
                  <a:t> </a:t>
                </a:r>
                <a:r>
                  <a:rPr lang="de-DE" dirty="0" err="1"/>
                  <a:t>great</a:t>
                </a:r>
                <a:r>
                  <a:rPr lang="de-DE" dirty="0"/>
                  <a:t> </a:t>
                </a:r>
                <a:r>
                  <a:rPr lang="de-DE" dirty="0" err="1"/>
                  <a:t>were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minimal </a:t>
                </a:r>
                <a:r>
                  <a:rPr lang="de-DE" dirty="0" err="1"/>
                  <a:t>and</a:t>
                </a:r>
                <a:r>
                  <a:rPr lang="de-DE" dirty="0"/>
                  <a:t> maximal </a:t>
                </a:r>
                <a:r>
                  <a:rPr lang="de-DE" dirty="0" err="1"/>
                  <a:t>return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portfolio</a:t>
                </a:r>
                <a:r>
                  <a:rPr lang="de-DE" dirty="0"/>
                  <a:t>?</a:t>
                </a:r>
              </a:p>
              <a:p>
                <a:pPr>
                  <a:spcAft>
                    <a:spcPts val="300"/>
                  </a:spcAft>
                  <a:defRPr/>
                </a:pPr>
                <a:endParaRPr lang="de-DE" b="0" dirty="0"/>
              </a:p>
              <a:p>
                <a:pPr>
                  <a:lnSpc>
                    <a:spcPct val="75000"/>
                  </a:lnSpc>
                  <a:defRPr/>
                </a:pPr>
                <a:endParaRPr lang="de-DE" dirty="0"/>
              </a:p>
              <a:p>
                <a:pPr>
                  <a:lnSpc>
                    <a:spcPct val="75000"/>
                  </a:lnSpc>
                  <a:defRPr/>
                </a:pPr>
                <a:endParaRPr lang="de-DE" b="1" dirty="0"/>
              </a:p>
              <a:p>
                <a:pPr>
                  <a:lnSpc>
                    <a:spcPct val="75000"/>
                  </a:lnSpc>
                  <a:defRPr/>
                </a:pPr>
                <a:endParaRPr lang="de-DE" b="1" dirty="0"/>
              </a:p>
              <a:p>
                <a:pPr>
                  <a:lnSpc>
                    <a:spcPct val="75000"/>
                  </a:lnSpc>
                  <a:defRPr/>
                </a:pPr>
                <a:endParaRPr lang="de-DE" b="1" dirty="0"/>
              </a:p>
              <a:p>
                <a:pPr>
                  <a:lnSpc>
                    <a:spcPct val="75000"/>
                  </a:lnSpc>
                  <a:defRPr/>
                </a:pPr>
                <a:endParaRPr lang="de-DE" b="1" dirty="0"/>
              </a:p>
              <a:p>
                <a:pPr>
                  <a:lnSpc>
                    <a:spcPct val="75000"/>
                  </a:lnSpc>
                  <a:defRPr/>
                </a:pPr>
                <a:endParaRPr lang="de-DE" b="1" dirty="0"/>
              </a:p>
              <a:p>
                <a:pPr>
                  <a:lnSpc>
                    <a:spcPct val="75000"/>
                  </a:lnSpc>
                  <a:defRPr/>
                </a:pPr>
                <a:endParaRPr lang="de-DE" b="1" dirty="0"/>
              </a:p>
              <a:p>
                <a:pPr>
                  <a:lnSpc>
                    <a:spcPct val="75000"/>
                  </a:lnSpc>
                  <a:defRPr/>
                </a:pPr>
                <a:endParaRPr lang="de-DE" b="1" dirty="0"/>
              </a:p>
              <a:p>
                <a:pPr>
                  <a:lnSpc>
                    <a:spcPct val="75000"/>
                  </a:lnSpc>
                  <a:defRPr/>
                </a:pPr>
                <a:endParaRPr lang="de-DE" b="1" dirty="0"/>
              </a:p>
              <a:p>
                <a:pPr>
                  <a:lnSpc>
                    <a:spcPct val="75000"/>
                  </a:lnSpc>
                  <a:defRPr/>
                </a:pPr>
                <a:endParaRPr lang="de-DE" b="1" dirty="0"/>
              </a:p>
              <a:p>
                <a:pPr>
                  <a:lnSpc>
                    <a:spcPct val="75000"/>
                  </a:lnSpc>
                  <a:defRPr/>
                </a:pPr>
                <a:endParaRPr lang="de-DE" b="1" dirty="0"/>
              </a:p>
              <a:p>
                <a:pPr>
                  <a:lnSpc>
                    <a:spcPct val="75000"/>
                  </a:lnSpc>
                  <a:defRPr/>
                </a:pPr>
                <a:endParaRPr lang="de-DE" b="1" dirty="0"/>
              </a:p>
              <a:p>
                <a:pPr>
                  <a:lnSpc>
                    <a:spcPct val="75000"/>
                  </a:lnSpc>
                  <a:defRPr/>
                </a:pPr>
                <a:endParaRPr lang="de-DE" b="1" dirty="0"/>
              </a:p>
              <a:p>
                <a:pPr>
                  <a:lnSpc>
                    <a:spcPct val="75000"/>
                  </a:lnSpc>
                  <a:defRPr/>
                </a:pPr>
                <a:endParaRPr lang="de-DE" b="1" dirty="0"/>
              </a:p>
              <a:p>
                <a:pPr>
                  <a:lnSpc>
                    <a:spcPct val="75000"/>
                  </a:lnSpc>
                  <a:defRPr/>
                </a:pPr>
                <a:r>
                  <a:rPr lang="de-DE" b="1" dirty="0" err="1"/>
                  <a:t>Answer</a:t>
                </a:r>
                <a:r>
                  <a:rPr lang="de-DE" dirty="0"/>
                  <a:t>: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/>
                      </a:rPr>
                      <m:t>𝑇</m:t>
                    </m:r>
                    <m:r>
                      <a:rPr lang="de-DE" b="0" i="1" dirty="0" smtClean="0">
                        <a:latin typeface="Cambria Math"/>
                      </a:rPr>
                      <m:t>=10000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  <m:r>
                      <a:rPr lang="de-DE" b="1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1" i="0" smtClean="0">
                        <a:latin typeface="Cambria Math" panose="02040503050406030204" pitchFamily="18" charset="0"/>
                        <a:ea typeface="Cambria Math"/>
                      </a:rPr>
                      <m:t>𝐰𝐚𝐬</m:t>
                    </m:r>
                    <m:r>
                      <a:rPr lang="de-DE" b="1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de-DE" b="1" i="0" smtClean="0">
                        <a:latin typeface="Cambria Math" panose="02040503050406030204" pitchFamily="18" charset="0"/>
                        <a:ea typeface="Cambria Math"/>
                      </a:rPr>
                      <m:t>𝐚𝐥𝐰𝐚𝐲𝐬</m:t>
                    </m:r>
                    <m:r>
                      <a:rPr lang="de-DE" b="1" i="0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de-DE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e-DE" b="1" i="1" smtClean="0">
                            <a:latin typeface="Cambria Math"/>
                            <a:ea typeface="Cambria Math"/>
                          </a:rPr>
                          <m:t>∀</m:t>
                        </m:r>
                        <m:r>
                          <a:rPr lang="de-DE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de-DE" dirty="0"/>
                  <a:t>  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intervall</a:t>
                </a:r>
                <a:r>
                  <a:rPr lang="de-DE" dirty="0"/>
                  <a:t>  [0.08446…0.122775</a:t>
                </a:r>
                <a:r>
                  <a:rPr lang="de-DE" sz="2000" dirty="0"/>
                  <a:t>]</a:t>
                </a:r>
              </a:p>
              <a:p>
                <a:pPr>
                  <a:lnSpc>
                    <a:spcPct val="75000"/>
                  </a:lnSpc>
                  <a:defRPr/>
                </a:pPr>
                <a:endParaRPr lang="de-DE" dirty="0"/>
              </a:p>
              <a:p>
                <a:pPr>
                  <a:lnSpc>
                    <a:spcPct val="75000"/>
                  </a:lnSpc>
                  <a:defRPr/>
                </a:pPr>
                <a:endParaRPr lang="de-DE" dirty="0"/>
              </a:p>
            </p:txBody>
          </p:sp>
        </mc:Choice>
        <mc:Fallback xmlns="">
          <p:sp>
            <p:nvSpPr>
              <p:cNvPr id="2600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195579"/>
                <a:ext cx="8496944" cy="4716676"/>
              </a:xfrm>
              <a:prstGeom prst="rect">
                <a:avLst/>
              </a:prstGeom>
              <a:blipFill>
                <a:blip r:embed="rId3"/>
                <a:stretch>
                  <a:fillRect l="-5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" y="476672"/>
            <a:ext cx="7797693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9388" y="548680"/>
            <a:ext cx="60936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/>
              <a:t>2. </a:t>
            </a:r>
            <a:r>
              <a:rPr lang="de-DE" b="1" dirty="0" err="1"/>
              <a:t>Combination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Laws </a:t>
            </a:r>
            <a:r>
              <a:rPr lang="de-DE" b="1" dirty="0" err="1"/>
              <a:t>and</a:t>
            </a:r>
            <a:r>
              <a:rPr lang="de-DE" b="1" dirty="0"/>
              <a:t> Objects – Returns at </a:t>
            </a:r>
            <a:r>
              <a:rPr lang="de-DE" b="1" dirty="0" err="1"/>
              <a:t>Lending</a:t>
            </a:r>
            <a:r>
              <a:rPr lang="de-DE" b="1" dirty="0"/>
              <a:t> Club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62" y="2172327"/>
            <a:ext cx="3655766" cy="2770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991168"/>
                  </p:ext>
                </p:extLst>
              </p:nvPr>
            </p:nvGraphicFramePr>
            <p:xfrm>
              <a:off x="395536" y="5589240"/>
              <a:ext cx="8208912" cy="451295"/>
            </p:xfrm>
            <a:graphic>
              <a:graphicData uri="http://schemas.openxmlformats.org/drawingml/2006/table">
                <a:tbl>
                  <a:tblPr/>
                  <a:tblGrid>
                    <a:gridCol w="59376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870734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</a:tblGrid>
                  <a:tr h="18288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Law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Description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TP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Div</a:t>
                          </a:r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(TP)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Min(TP)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Max(TP)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Mean(TG)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1a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≥0(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𝑇𝑃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)(</m:t>
                                </m:r>
                                <m:sSub>
                                  <m:sSubPr>
                                    <m:ctrlPr>
                                      <a:rPr lang="de-DE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14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400" b="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∈[0.08446…0.122775</m:t>
                                </m:r>
                                <m:r>
                                  <a:rPr lang="de-DE" sz="1400" b="0" i="1">
                                    <a:latin typeface="Cambria Math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de-DE" sz="1400" b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11.2444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0.08446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0.122775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0.105889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991168"/>
                  </p:ext>
                </p:extLst>
              </p:nvPr>
            </p:nvGraphicFramePr>
            <p:xfrm>
              <a:off x="395536" y="5589240"/>
              <a:ext cx="8208912" cy="451295"/>
            </p:xfrm>
            <a:graphic>
              <a:graphicData uri="http://schemas.openxmlformats.org/drawingml/2006/table">
                <a:tbl>
                  <a:tblPr/>
                  <a:tblGrid>
                    <a:gridCol w="593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7073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2098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Law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Description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TP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Div</a:t>
                          </a:r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(TP)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Min(TP)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Max(TP)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Mean(TG)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031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1a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433" t="-115789" r="-97008" b="-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11.2444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0.08446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0.122775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0.105889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312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12</a:t>
            </a:fld>
            <a:endParaRPr lang="de-DE" sz="1000" b="0" dirty="0"/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251520" y="1195579"/>
            <a:ext cx="8496944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 err="1"/>
              <a:t>Question</a:t>
            </a:r>
            <a:r>
              <a:rPr lang="de-DE" dirty="0"/>
              <a:t>:	  Are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loan</a:t>
            </a:r>
            <a:r>
              <a:rPr lang="de-DE" dirty="0"/>
              <a:t> </a:t>
            </a:r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strategies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a different </a:t>
            </a:r>
            <a:r>
              <a:rPr lang="de-DE" dirty="0" err="1"/>
              <a:t>average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	  </a:t>
            </a:r>
            <a:r>
              <a:rPr lang="de-DE" dirty="0" err="1"/>
              <a:t>return</a:t>
            </a:r>
            <a:r>
              <a:rPr lang="de-DE" dirty="0"/>
              <a:t> in time </a:t>
            </a:r>
            <a:r>
              <a:rPr lang="de-DE" dirty="0" err="1"/>
              <a:t>windows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T </a:t>
            </a:r>
            <a:r>
              <a:rPr lang="de-DE" dirty="0" err="1"/>
              <a:t>than</a:t>
            </a:r>
            <a:r>
              <a:rPr lang="de-DE" dirty="0"/>
              <a:t> 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loans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respective</a:t>
            </a:r>
            <a:r>
              <a:rPr lang="de-DE" dirty="0"/>
              <a:t> time</a:t>
            </a:r>
            <a:br>
              <a:rPr lang="de-DE" dirty="0"/>
            </a:br>
            <a:r>
              <a:rPr lang="de-DE" dirty="0"/>
              <a:t>	  </a:t>
            </a:r>
            <a:r>
              <a:rPr lang="de-DE" dirty="0" err="1"/>
              <a:t>window</a:t>
            </a:r>
            <a:r>
              <a:rPr lang="de-DE" dirty="0"/>
              <a:t>?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Approach:</a:t>
            </a:r>
          </a:p>
          <a:p>
            <a:pPr>
              <a:defRPr/>
            </a:pPr>
            <a:endParaRPr lang="de-DE" dirty="0"/>
          </a:p>
          <a:p>
            <a:pPr lvl="1">
              <a:defRPr/>
            </a:pPr>
            <a:r>
              <a:rPr lang="de-DE" dirty="0"/>
              <a:t>Simple </a:t>
            </a:r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strategy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rating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Lending</a:t>
            </a:r>
            <a:r>
              <a:rPr lang="de-DE" dirty="0"/>
              <a:t> Club:</a:t>
            </a:r>
          </a:p>
          <a:p>
            <a:pPr lvl="1">
              <a:defRPr/>
            </a:pPr>
            <a:endParaRPr lang="de-DE" dirty="0"/>
          </a:p>
          <a:p>
            <a:pPr lvl="1">
              <a:defRPr/>
            </a:pPr>
            <a:r>
              <a:rPr lang="de-DE" dirty="0" err="1"/>
              <a:t>Prediction</a:t>
            </a:r>
            <a:r>
              <a:rPr lang="de-DE" dirty="0"/>
              <a:t> </a:t>
            </a:r>
            <a:r>
              <a:rPr lang="de-DE" dirty="0" err="1"/>
              <a:t>Horizon</a:t>
            </a:r>
            <a:r>
              <a:rPr lang="de-DE" dirty="0"/>
              <a:t>: T=10,000 </a:t>
            </a:r>
            <a:r>
              <a:rPr lang="de-DE" dirty="0" err="1"/>
              <a:t>observations</a:t>
            </a:r>
            <a:endParaRPr lang="de-DE" dirty="0"/>
          </a:p>
          <a:p>
            <a:pPr lvl="1">
              <a:defRPr/>
            </a:pPr>
            <a:endParaRPr lang="de-DE" dirty="0"/>
          </a:p>
          <a:p>
            <a:pPr lvl="1">
              <a:defRPr/>
            </a:pPr>
            <a:r>
              <a:rPr lang="de-DE" dirty="0"/>
              <a:t>Evaluation Sample </a:t>
            </a:r>
            <a:r>
              <a:rPr lang="de-DE" dirty="0" err="1"/>
              <a:t>of</a:t>
            </a:r>
            <a:r>
              <a:rPr lang="de-DE" dirty="0"/>
              <a:t> 15,000 </a:t>
            </a:r>
            <a:r>
              <a:rPr lang="de-DE" dirty="0" err="1"/>
              <a:t>observations</a:t>
            </a:r>
            <a:r>
              <a:rPr lang="de-DE" dirty="0"/>
              <a:t> (1.5 </a:t>
            </a:r>
            <a:r>
              <a:rPr lang="de-DE" dirty="0" err="1"/>
              <a:t>times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prediction</a:t>
            </a:r>
            <a:r>
              <a:rPr lang="de-DE" dirty="0"/>
              <a:t> </a:t>
            </a:r>
            <a:r>
              <a:rPr lang="de-DE" dirty="0" err="1"/>
              <a:t>horizon</a:t>
            </a:r>
            <a:r>
              <a:rPr lang="de-DE" dirty="0"/>
              <a:t>)</a:t>
            </a:r>
          </a:p>
          <a:p>
            <a:pPr lvl="1">
              <a:defRPr/>
            </a:pPr>
            <a:endParaRPr lang="de-DE" dirty="0"/>
          </a:p>
          <a:p>
            <a:pPr>
              <a:defRPr/>
            </a:pPr>
            <a:endParaRPr lang="de-DE" sz="16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" y="476672"/>
            <a:ext cx="7797693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9388" y="548680"/>
            <a:ext cx="60936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/>
              <a:t>2. </a:t>
            </a:r>
            <a:r>
              <a:rPr lang="de-DE" b="1" dirty="0" err="1"/>
              <a:t>Combination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Laws </a:t>
            </a:r>
            <a:r>
              <a:rPr lang="de-DE" b="1" dirty="0" err="1"/>
              <a:t>and</a:t>
            </a:r>
            <a:r>
              <a:rPr lang="de-DE" b="1" dirty="0"/>
              <a:t> Objects – Returns at </a:t>
            </a:r>
            <a:r>
              <a:rPr lang="de-DE" b="1" dirty="0" err="1"/>
              <a:t>Lending</a:t>
            </a:r>
            <a:r>
              <a:rPr lang="de-DE" b="1" dirty="0"/>
              <a:t> Club</a:t>
            </a:r>
          </a:p>
        </p:txBody>
      </p:sp>
    </p:spTree>
    <p:extLst>
      <p:ext uri="{BB962C8B-B14F-4D97-AF65-F5344CB8AC3E}">
        <p14:creationId xmlns:p14="http://schemas.microsoft.com/office/powerpoint/2010/main" val="78583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13</a:t>
            </a:fld>
            <a:endParaRPr lang="de-DE" sz="1000" b="0" dirty="0"/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179512" y="1192684"/>
            <a:ext cx="889248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So </a:t>
            </a:r>
            <a:r>
              <a:rPr lang="de-DE" sz="1600" dirty="0" err="1"/>
              <a:t>far</a:t>
            </a:r>
            <a:r>
              <a:rPr lang="de-DE" sz="1600" dirty="0"/>
              <a:t> in </a:t>
            </a:r>
            <a:r>
              <a:rPr lang="de-DE" sz="1600" dirty="0" err="1"/>
              <a:t>every</a:t>
            </a:r>
            <a:r>
              <a:rPr lang="de-DE" sz="1600" dirty="0"/>
              <a:t> </a:t>
            </a:r>
            <a:r>
              <a:rPr lang="de-DE" sz="1600" dirty="0" err="1"/>
              <a:t>sequence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length</a:t>
            </a:r>
            <a:r>
              <a:rPr lang="de-DE" sz="1600" dirty="0"/>
              <a:t> T=10,000 </a:t>
            </a:r>
            <a:r>
              <a:rPr lang="de-DE" sz="1600" dirty="0" err="1"/>
              <a:t>it</a:t>
            </a:r>
            <a:r>
              <a:rPr lang="de-DE" sz="1600" dirty="0"/>
              <a:t> </a:t>
            </a:r>
            <a:r>
              <a:rPr lang="de-DE" sz="1600" dirty="0" err="1"/>
              <a:t>has</a:t>
            </a:r>
            <a:r>
              <a:rPr lang="de-DE" sz="1600" dirty="0"/>
              <a:t> </a:t>
            </a:r>
            <a:r>
              <a:rPr lang="de-DE" sz="1600" dirty="0" err="1"/>
              <a:t>been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case</a:t>
            </a:r>
            <a:r>
              <a:rPr lang="de-DE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sz="1600" dirty="0"/>
          </a:p>
          <a:p>
            <a:pPr>
              <a:defRPr/>
            </a:pPr>
            <a:r>
              <a:rPr lang="de-DE" sz="1600" dirty="0"/>
              <a:t>	The </a:t>
            </a:r>
            <a:r>
              <a:rPr lang="de-DE" sz="1600" dirty="0" err="1"/>
              <a:t>average</a:t>
            </a:r>
            <a:r>
              <a:rPr lang="de-DE" sz="1600" dirty="0"/>
              <a:t> </a:t>
            </a:r>
            <a:r>
              <a:rPr lang="de-DE" sz="1600" dirty="0" err="1"/>
              <a:t>excess</a:t>
            </a:r>
            <a:r>
              <a:rPr lang="de-DE" sz="1600" dirty="0"/>
              <a:t> </a:t>
            </a:r>
            <a:r>
              <a:rPr lang="de-DE" sz="1600" dirty="0" err="1"/>
              <a:t>return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all D </a:t>
            </a:r>
            <a:r>
              <a:rPr lang="de-DE" sz="1600" dirty="0" err="1"/>
              <a:t>rated</a:t>
            </a:r>
            <a:r>
              <a:rPr lang="de-DE" sz="1600" dirty="0"/>
              <a:t> </a:t>
            </a:r>
            <a:r>
              <a:rPr lang="de-DE" sz="1600" dirty="0" err="1"/>
              <a:t>loans</a:t>
            </a:r>
            <a:r>
              <a:rPr lang="de-DE" sz="1600" dirty="0"/>
              <a:t> was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interval</a:t>
            </a:r>
            <a:r>
              <a:rPr lang="de-DE" sz="1600" dirty="0"/>
              <a:t> [0.003592…0.048566]</a:t>
            </a:r>
          </a:p>
          <a:p>
            <a:pPr>
              <a:defRPr/>
            </a:pPr>
            <a:r>
              <a:rPr lang="de-DE" sz="1600" dirty="0"/>
              <a:t>	The </a:t>
            </a:r>
            <a:r>
              <a:rPr lang="de-DE" sz="1600" dirty="0" err="1"/>
              <a:t>number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D </a:t>
            </a:r>
            <a:r>
              <a:rPr lang="de-DE" sz="1600" dirty="0" err="1"/>
              <a:t>rated</a:t>
            </a:r>
            <a:r>
              <a:rPr lang="de-DE" sz="1600" dirty="0"/>
              <a:t> </a:t>
            </a:r>
            <a:r>
              <a:rPr lang="de-DE" sz="1600" dirty="0" err="1"/>
              <a:t>loans</a:t>
            </a:r>
            <a:r>
              <a:rPr lang="de-DE" sz="1600" dirty="0"/>
              <a:t> was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interval</a:t>
            </a:r>
            <a:r>
              <a:rPr lang="de-DE" sz="1600" dirty="0"/>
              <a:t> [890…1720]</a:t>
            </a:r>
          </a:p>
          <a:p>
            <a:pPr>
              <a:defRPr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every</a:t>
            </a:r>
            <a:r>
              <a:rPr lang="de-DE" sz="1600" dirty="0"/>
              <a:t> </a:t>
            </a:r>
            <a:r>
              <a:rPr lang="de-DE" sz="1600" dirty="0" err="1"/>
              <a:t>sequence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T&gt;=TU=7,275 </a:t>
            </a:r>
            <a:r>
              <a:rPr lang="de-DE" sz="1600" dirty="0" err="1"/>
              <a:t>loans</a:t>
            </a:r>
            <a:r>
              <a:rPr lang="de-DE" sz="1600" dirty="0"/>
              <a:t> </a:t>
            </a:r>
            <a:r>
              <a:rPr lang="de-DE" sz="1600" dirty="0" err="1"/>
              <a:t>it</a:t>
            </a:r>
            <a:r>
              <a:rPr lang="de-DE" sz="1600" dirty="0"/>
              <a:t> </a:t>
            </a:r>
            <a:r>
              <a:rPr lang="de-DE" sz="1600" dirty="0" err="1"/>
              <a:t>has</a:t>
            </a:r>
            <a:r>
              <a:rPr lang="de-DE" sz="1600" dirty="0"/>
              <a:t> </a:t>
            </a:r>
            <a:r>
              <a:rPr lang="de-DE" sz="1600" dirty="0" err="1"/>
              <a:t>been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case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average</a:t>
            </a:r>
            <a:r>
              <a:rPr lang="de-DE" sz="1600" dirty="0"/>
              <a:t> </a:t>
            </a:r>
            <a:r>
              <a:rPr lang="de-DE" sz="1600" dirty="0" err="1"/>
              <a:t>return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D </a:t>
            </a:r>
            <a:r>
              <a:rPr lang="de-DE" sz="1600" dirty="0" err="1"/>
              <a:t>rated</a:t>
            </a:r>
            <a:r>
              <a:rPr lang="de-DE" sz="1600" dirty="0"/>
              <a:t> </a:t>
            </a:r>
            <a:r>
              <a:rPr lang="de-DE" sz="1600" dirty="0" err="1"/>
              <a:t>loans</a:t>
            </a:r>
            <a:r>
              <a:rPr lang="de-DE" sz="1600" dirty="0"/>
              <a:t> was </a:t>
            </a:r>
            <a:r>
              <a:rPr lang="de-DE" sz="1600" dirty="0" err="1"/>
              <a:t>greater</a:t>
            </a:r>
            <a:r>
              <a:rPr lang="de-DE" sz="1600" dirty="0"/>
              <a:t>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equal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average</a:t>
            </a:r>
            <a:r>
              <a:rPr lang="de-DE" sz="1600" dirty="0"/>
              <a:t> </a:t>
            </a:r>
            <a:r>
              <a:rPr lang="de-DE" sz="1600" dirty="0" err="1"/>
              <a:t>return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all 7,275 </a:t>
            </a:r>
            <a:r>
              <a:rPr lang="de-DE" sz="1600" dirty="0" err="1"/>
              <a:t>loans</a:t>
            </a:r>
            <a:r>
              <a:rPr lang="de-DE" sz="1600" dirty="0"/>
              <a:t>.</a:t>
            </a:r>
          </a:p>
          <a:p>
            <a:pPr>
              <a:defRPr/>
            </a:pPr>
            <a:endParaRPr lang="de-DE" sz="1600" dirty="0"/>
          </a:p>
          <a:p>
            <a:pPr>
              <a:defRPr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 err="1"/>
              <a:t>Since</a:t>
            </a:r>
            <a:r>
              <a:rPr lang="de-DE" sz="1600" dirty="0"/>
              <a:t> </a:t>
            </a:r>
            <a:r>
              <a:rPr lang="de-DE" sz="1600" dirty="0" err="1"/>
              <a:t>patterns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form </a:t>
            </a:r>
            <a:r>
              <a:rPr lang="de-DE" sz="1600" dirty="0" err="1"/>
              <a:t>of</a:t>
            </a:r>
            <a:r>
              <a:rPr lang="de-DE" sz="1600" dirty="0"/>
              <a:t>: „</a:t>
            </a:r>
            <a:r>
              <a:rPr lang="de-DE" sz="1600" dirty="0" err="1"/>
              <a:t>sequence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D (A) </a:t>
            </a:r>
            <a:r>
              <a:rPr lang="de-DE" sz="1600" dirty="0" err="1"/>
              <a:t>rated</a:t>
            </a:r>
            <a:r>
              <a:rPr lang="de-DE" sz="1600" dirty="0"/>
              <a:t> </a:t>
            </a:r>
            <a:r>
              <a:rPr lang="de-DE" sz="1600" dirty="0" err="1"/>
              <a:t>loans</a:t>
            </a:r>
            <a:r>
              <a:rPr lang="de-DE" sz="1600" dirty="0"/>
              <a:t> in a </a:t>
            </a:r>
            <a:r>
              <a:rPr lang="de-DE" sz="1600" dirty="0" err="1"/>
              <a:t>sequence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T=10,000 </a:t>
            </a:r>
            <a:r>
              <a:rPr lang="de-DE" sz="1600" dirty="0" err="1"/>
              <a:t>observations</a:t>
            </a:r>
            <a:r>
              <a:rPr lang="de-DE" sz="1600" dirty="0"/>
              <a:t>“</a:t>
            </a:r>
            <a:br>
              <a:rPr lang="de-DE" sz="1600" dirty="0"/>
            </a:b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antecedents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multiple </a:t>
            </a:r>
            <a:r>
              <a:rPr lang="de-DE" sz="1600" dirty="0" err="1"/>
              <a:t>consequents</a:t>
            </a:r>
            <a:r>
              <a:rPr lang="de-DE" sz="1600" dirty="0"/>
              <a:t>, </a:t>
            </a:r>
            <a:r>
              <a:rPr lang="de-DE" sz="1600" dirty="0" err="1"/>
              <a:t>these</a:t>
            </a:r>
            <a:r>
              <a:rPr lang="de-DE" sz="1600" dirty="0"/>
              <a:t> </a:t>
            </a:r>
            <a:r>
              <a:rPr lang="de-DE" sz="1600" dirty="0" err="1"/>
              <a:t>patterns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called</a:t>
            </a:r>
            <a:r>
              <a:rPr lang="de-DE" sz="1600" dirty="0"/>
              <a:t> „</a:t>
            </a:r>
            <a:r>
              <a:rPr lang="de-DE" sz="1600" dirty="0" err="1"/>
              <a:t>objects</a:t>
            </a:r>
            <a:r>
              <a:rPr lang="de-DE" sz="1600" dirty="0"/>
              <a:t>“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" y="476672"/>
            <a:ext cx="7797693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9388" y="548680"/>
            <a:ext cx="60936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/>
              <a:t>2. </a:t>
            </a:r>
            <a:r>
              <a:rPr lang="de-DE" b="1" dirty="0" err="1"/>
              <a:t>Combination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Laws </a:t>
            </a:r>
            <a:r>
              <a:rPr lang="de-DE" b="1" dirty="0" err="1"/>
              <a:t>and</a:t>
            </a:r>
            <a:r>
              <a:rPr lang="de-DE" b="1" dirty="0"/>
              <a:t> Objects – Returns at </a:t>
            </a:r>
            <a:r>
              <a:rPr lang="de-DE" b="1" dirty="0" err="1"/>
              <a:t>Lending</a:t>
            </a:r>
            <a:r>
              <a:rPr lang="de-DE" b="1" dirty="0"/>
              <a:t> Club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889011"/>
                  </p:ext>
                </p:extLst>
              </p:nvPr>
            </p:nvGraphicFramePr>
            <p:xfrm>
              <a:off x="467544" y="4149080"/>
              <a:ext cx="8136904" cy="2058164"/>
            </p:xfrm>
            <a:graphic>
              <a:graphicData uri="http://schemas.openxmlformats.org/drawingml/2006/table">
                <a:tbl>
                  <a:tblPr/>
                  <a:tblGrid>
                    <a:gridCol w="64807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424847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</a:tblGrid>
                  <a:tr h="18288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Law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Description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TP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Div(TP)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Min(TP)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Max(TP)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≥0(∀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𝑇𝑃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14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400" b="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𝑔𝑟𝑎𝑑𝑒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de-DE" sz="1400" b="0" i="1">
                                    <a:latin typeface="Cambria Math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14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400" b="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de-DE" sz="1400" b="0" i="1">
                                    <a:latin typeface="Cambria Math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de-DE" sz="1400" b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9.7444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0.003592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0.048566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≥0(∀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𝑇𝑃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14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400" b="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𝑔𝑟𝑎𝑑𝑒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de-DE" sz="1400" b="0" i="1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14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400" b="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de-DE" sz="1400" b="0" i="1">
                                    <a:latin typeface="Cambria Math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de-DE" sz="1400" b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9.7444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-0.050061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-0.007671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Law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400" b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Mean(TG)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ObsMin</a:t>
                          </a:r>
                          <a:endParaRPr lang="de-DE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ObsMax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2a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≥0(∀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𝑇𝑃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𝑠𝑖𝑧𝑒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𝑔𝑟𝑎𝑑𝑒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)∈[890…1720]))</m:t>
                                </m:r>
                              </m:oMath>
                            </m:oMathPara>
                          </a14:m>
                          <a:endParaRPr lang="de-DE" sz="1400" b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0.024417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890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1720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3a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≥0(∀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𝑇𝑃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𝑠𝑖𝑧𝑒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𝑔𝑟𝑎𝑑𝑒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)∈[1461…4091]))</m:t>
                                </m:r>
                              </m:oMath>
                            </m:oMathPara>
                          </a14:m>
                          <a:endParaRPr lang="de-DE" sz="1400" b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-0.032336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1461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4091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Law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de-DE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TU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Div</a:t>
                          </a:r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(TU)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Min(TU)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Max(TU)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2b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≥0(∀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𝑇𝑈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14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400" b="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𝑔𝑟𝑎𝑑𝑒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14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400" b="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de-DE" sz="1400" b="0" i="1">
                                    <a:latin typeface="Cambria Math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de-DE" sz="1400" b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7275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13.768935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0.000031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0.054608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3b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≥0(∀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𝑇𝑈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14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400" b="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𝑔𝑟𝑎𝑑𝑒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14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400" b="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1400" b="0" i="1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de-DE" sz="1400" b="0" i="1">
                                    <a:latin typeface="Cambria Math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de-DE" sz="1400" b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5669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17.952902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-0.05181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-0.000036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889011"/>
                  </p:ext>
                </p:extLst>
              </p:nvPr>
            </p:nvGraphicFramePr>
            <p:xfrm>
              <a:off x="467544" y="4149080"/>
              <a:ext cx="8136904" cy="2058164"/>
            </p:xfrm>
            <a:graphic>
              <a:graphicData uri="http://schemas.openxmlformats.org/drawingml/2006/table">
                <a:tbl>
                  <a:tblPr/>
                  <a:tblGrid>
                    <a:gridCol w="6480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484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2098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Law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Description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TP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Div(TP)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Min(TP)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Max(TP)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831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86" t="-107500" r="-76361" b="-69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9.7444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0.003592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0.048566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831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86" t="-212821" r="-76361" b="-6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9.7444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-0.050061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-0.007671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2098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Law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400" b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Mean(TG)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ObsMin</a:t>
                          </a:r>
                          <a:endParaRPr lang="de-DE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ObsMax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2098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2a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86" t="-427027" r="-76361" b="-45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0.024417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890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1720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2098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3a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86" t="-541667" r="-76361" b="-36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-0.032336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1461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4091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2098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Law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de-DE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TU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Div</a:t>
                          </a:r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(TU)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Min(TU)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Max(TU)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3831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2b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86" t="-667500" r="-76361" b="-1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7275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13.768935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0.000031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0.054608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3831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3b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86" t="-787179" r="-76361" b="-410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5669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17.952902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-0.05181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-0.000036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2182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14</a:t>
            </a:fld>
            <a:endParaRPr lang="de-DE" sz="1000" b="0" dirty="0"/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323528" y="1195578"/>
            <a:ext cx="8496944" cy="463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defRPr/>
            </a:pPr>
            <a:endParaRPr lang="de-DE" sz="1400" dirty="0"/>
          </a:p>
          <a:p>
            <a:pPr>
              <a:lnSpc>
                <a:spcPct val="75000"/>
              </a:lnSpc>
              <a:defRPr/>
            </a:pPr>
            <a:r>
              <a:rPr lang="de-DE" sz="1600" dirty="0" err="1"/>
              <a:t>Selection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a </a:t>
            </a:r>
            <a:r>
              <a:rPr lang="de-DE" sz="1600" dirty="0" err="1"/>
              <a:t>decision</a:t>
            </a:r>
            <a:r>
              <a:rPr lang="de-DE" sz="1600" dirty="0"/>
              <a:t> </a:t>
            </a:r>
            <a:r>
              <a:rPr lang="de-DE" sz="1600" dirty="0" err="1"/>
              <a:t>rule</a:t>
            </a:r>
            <a:r>
              <a:rPr lang="de-DE" sz="1600" dirty="0"/>
              <a:t> 			Evaluation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predictions</a:t>
            </a:r>
            <a:r>
              <a:rPr lang="de-DE" sz="1600" dirty="0"/>
              <a:t>:</a:t>
            </a:r>
          </a:p>
          <a:p>
            <a:pPr>
              <a:lnSpc>
                <a:spcPct val="75000"/>
              </a:lnSpc>
              <a:defRPr/>
            </a:pPr>
            <a:r>
              <a:rPr lang="de-DE" sz="1600" dirty="0" err="1"/>
              <a:t>based</a:t>
            </a:r>
            <a:r>
              <a:rPr lang="de-DE" sz="1600" dirty="0"/>
              <a:t> on T-</a:t>
            </a:r>
            <a:r>
              <a:rPr lang="de-DE" sz="1600" dirty="0" err="1"/>
              <a:t>Dominance</a:t>
            </a:r>
            <a:endParaRPr lang="de-DE" sz="1600" dirty="0"/>
          </a:p>
          <a:p>
            <a:pPr>
              <a:lnSpc>
                <a:spcPct val="75000"/>
              </a:lnSpc>
              <a:defRPr/>
            </a:pPr>
            <a:r>
              <a:rPr lang="de-DE" sz="1600" dirty="0"/>
              <a:t>				    </a:t>
            </a:r>
            <a:r>
              <a:rPr lang="de-DE" sz="1200" dirty="0">
                <a:solidFill>
                  <a:srgbClr val="000000"/>
                </a:solidFill>
              </a:rPr>
              <a:t>(grade=D)</a:t>
            </a:r>
            <a:r>
              <a:rPr lang="de-DE" sz="1600" dirty="0">
                <a:solidFill>
                  <a:srgbClr val="000000"/>
                </a:solidFill>
              </a:rPr>
              <a:t>		</a:t>
            </a:r>
            <a:r>
              <a:rPr lang="de-DE" sz="1200" dirty="0">
                <a:solidFill>
                  <a:srgbClr val="000000"/>
                </a:solidFill>
              </a:rPr>
              <a:t>     	           (grade=A)</a:t>
            </a:r>
            <a:endParaRPr lang="de-DE" sz="1200" dirty="0"/>
          </a:p>
          <a:p>
            <a:pPr>
              <a:lnSpc>
                <a:spcPct val="75000"/>
              </a:lnSpc>
              <a:defRPr/>
            </a:pPr>
            <a:endParaRPr lang="de-DE" sz="1200" dirty="0"/>
          </a:p>
          <a:p>
            <a:pPr>
              <a:defRPr/>
            </a:pPr>
            <a:r>
              <a:rPr lang="de-DE" sz="1600" dirty="0"/>
              <a:t>T-</a:t>
            </a:r>
            <a:r>
              <a:rPr lang="de-DE" sz="1600" dirty="0" err="1"/>
              <a:t>Dominance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D:</a:t>
            </a:r>
          </a:p>
          <a:p>
            <a:pPr>
              <a:defRPr/>
            </a:pPr>
            <a:endParaRPr lang="de-DE" sz="1600" dirty="0"/>
          </a:p>
          <a:p>
            <a:pPr>
              <a:defRPr/>
            </a:pPr>
            <a:r>
              <a:rPr lang="de-DE" sz="1600" dirty="0"/>
              <a:t>So </a:t>
            </a:r>
            <a:r>
              <a:rPr lang="de-DE" sz="1600" dirty="0" err="1"/>
              <a:t>far</a:t>
            </a:r>
            <a:r>
              <a:rPr lang="de-DE" sz="1600" dirty="0"/>
              <a:t> D </a:t>
            </a:r>
            <a:r>
              <a:rPr lang="de-DE" sz="1600" dirty="0" err="1"/>
              <a:t>would</a:t>
            </a:r>
            <a:r>
              <a:rPr lang="de-DE" sz="1600" dirty="0"/>
              <a:t> </a:t>
            </a:r>
            <a:r>
              <a:rPr lang="de-DE" sz="1600" dirty="0" err="1"/>
              <a:t>have</a:t>
            </a:r>
            <a:r>
              <a:rPr lang="de-DE" sz="1600" dirty="0"/>
              <a:t> </a:t>
            </a:r>
            <a:r>
              <a:rPr lang="de-DE" sz="1600" dirty="0" err="1"/>
              <a:t>always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err="1"/>
              <a:t>been</a:t>
            </a:r>
            <a:r>
              <a:rPr lang="de-DE" sz="1600" dirty="0"/>
              <a:t> </a:t>
            </a:r>
            <a:r>
              <a:rPr lang="de-DE" sz="1600" dirty="0" err="1"/>
              <a:t>better</a:t>
            </a:r>
            <a:r>
              <a:rPr lang="de-DE" sz="1600" dirty="0"/>
              <a:t> </a:t>
            </a:r>
            <a:r>
              <a:rPr lang="de-DE" sz="1600" dirty="0" err="1"/>
              <a:t>than</a:t>
            </a:r>
            <a:r>
              <a:rPr lang="de-DE" sz="1600" dirty="0"/>
              <a:t> A (in all</a:t>
            </a:r>
            <a:br>
              <a:rPr lang="de-DE" sz="1600" dirty="0"/>
            </a:br>
            <a:r>
              <a:rPr lang="de-DE" sz="1600" dirty="0" err="1"/>
              <a:t>sequences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length</a:t>
            </a:r>
            <a:r>
              <a:rPr lang="de-DE" sz="1600" dirty="0"/>
              <a:t> 10,000).</a:t>
            </a:r>
          </a:p>
          <a:p>
            <a:pPr>
              <a:defRPr/>
            </a:pPr>
            <a:r>
              <a:rPr lang="de-DE" sz="1600" dirty="0"/>
              <a:t> </a:t>
            </a:r>
          </a:p>
          <a:p>
            <a:pPr>
              <a:defRPr/>
            </a:pPr>
            <a:endParaRPr lang="de-DE" sz="1600" dirty="0"/>
          </a:p>
          <a:p>
            <a:pPr>
              <a:defRPr/>
            </a:pPr>
            <a:r>
              <a:rPr lang="de-DE" sz="1600" dirty="0"/>
              <a:t>RAPM </a:t>
            </a:r>
            <a:r>
              <a:rPr lang="de-DE" sz="1600" dirty="0" err="1"/>
              <a:t>based</a:t>
            </a:r>
            <a:r>
              <a:rPr lang="de-DE" sz="1600" dirty="0"/>
              <a:t> </a:t>
            </a:r>
            <a:r>
              <a:rPr lang="de-DE" sz="1600" dirty="0" err="1"/>
              <a:t>decision</a:t>
            </a:r>
            <a:endParaRPr lang="de-DE" sz="1600" dirty="0"/>
          </a:p>
          <a:p>
            <a:pPr>
              <a:defRPr/>
            </a:pPr>
            <a:endParaRPr lang="de-DE" sz="1600" dirty="0"/>
          </a:p>
          <a:p>
            <a:pPr>
              <a:defRPr/>
            </a:pPr>
            <a:endParaRPr lang="de-DE" sz="1600" dirty="0"/>
          </a:p>
          <a:p>
            <a:pPr>
              <a:defRPr/>
            </a:pPr>
            <a:endParaRPr lang="de-DE" sz="1600" dirty="0"/>
          </a:p>
          <a:p>
            <a:pPr>
              <a:defRPr/>
            </a:pPr>
            <a:endParaRPr lang="de-DE" sz="1600" dirty="0"/>
          </a:p>
          <a:p>
            <a:pPr>
              <a:defRPr/>
            </a:pPr>
            <a:endParaRPr lang="de-DE" sz="1600" dirty="0"/>
          </a:p>
          <a:p>
            <a:pPr>
              <a:defRPr/>
            </a:pPr>
            <a:r>
              <a:rPr lang="de-DE" sz="1600" dirty="0"/>
              <a:t>RAPM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contradict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endParaRPr lang="de-DE" sz="1600" dirty="0"/>
          </a:p>
          <a:p>
            <a:pPr>
              <a:defRPr/>
            </a:pPr>
            <a:r>
              <a:rPr lang="de-DE" sz="1600" dirty="0" err="1"/>
              <a:t>Dominance-Criteria</a:t>
            </a:r>
            <a:r>
              <a:rPr lang="de-DE" sz="1600" dirty="0"/>
              <a:t>!!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" y="476672"/>
            <a:ext cx="7797693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9388" y="548680"/>
            <a:ext cx="60936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/>
              <a:t>2. </a:t>
            </a:r>
            <a:r>
              <a:rPr lang="de-DE" b="1" dirty="0" err="1"/>
              <a:t>Combination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Laws </a:t>
            </a:r>
            <a:r>
              <a:rPr lang="de-DE" b="1" dirty="0" err="1"/>
              <a:t>and</a:t>
            </a:r>
            <a:r>
              <a:rPr lang="de-DE" b="1" dirty="0"/>
              <a:t> Objects – Returns at </a:t>
            </a:r>
            <a:r>
              <a:rPr lang="de-DE" b="1" dirty="0" err="1"/>
              <a:t>Lending</a:t>
            </a:r>
            <a:r>
              <a:rPr lang="de-DE" b="1" dirty="0"/>
              <a:t> Club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29" y="2017781"/>
            <a:ext cx="2661598" cy="226463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938" y="4437112"/>
            <a:ext cx="2724325" cy="226809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060848"/>
            <a:ext cx="2664296" cy="226693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79" y="4437112"/>
            <a:ext cx="2664442" cy="2267055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11083"/>
              </p:ext>
            </p:extLst>
          </p:nvPr>
        </p:nvGraphicFramePr>
        <p:xfrm>
          <a:off x="395536" y="4088492"/>
          <a:ext cx="2362200" cy="548640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80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Sharp-Ratio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RAROC (0.001)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82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15</a:t>
            </a:fld>
            <a:endParaRPr lang="de-DE" sz="1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099" name="Text Box 3"/>
              <p:cNvSpPr txBox="1">
                <a:spLocks noChangeArrowheads="1"/>
              </p:cNvSpPr>
              <p:nvPr/>
            </p:nvSpPr>
            <p:spPr bwMode="auto">
              <a:xfrm>
                <a:off x="179388" y="979909"/>
                <a:ext cx="8640960" cy="3970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de-DE" sz="1200" dirty="0"/>
                  <a:t>In </a:t>
                </a:r>
                <a:r>
                  <a:rPr lang="de-DE" sz="1200" dirty="0" err="1"/>
                  <a:t>this</a:t>
                </a:r>
                <a:r>
                  <a:rPr lang="de-DE" sz="1200" dirty="0"/>
                  <a:t> </a:t>
                </a:r>
                <a:r>
                  <a:rPr lang="de-DE" sz="1200" dirty="0" err="1"/>
                  <a:t>example</a:t>
                </a:r>
                <a:r>
                  <a:rPr lang="de-DE" sz="1200" dirty="0"/>
                  <a:t> Objects </a:t>
                </a:r>
                <a:r>
                  <a:rPr lang="de-DE" sz="1200" dirty="0" err="1"/>
                  <a:t>were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searched</a:t>
                </a:r>
                <a:r>
                  <a:rPr lang="de-DE" sz="1200" dirty="0"/>
                  <a:t>, </a:t>
                </a:r>
                <a:r>
                  <a:rPr lang="de-DE" sz="1200" dirty="0" err="1"/>
                  <a:t>which</a:t>
                </a:r>
                <a:r>
                  <a:rPr lang="de-DE" sz="1200" dirty="0"/>
                  <a:t> </a:t>
                </a:r>
                <a:r>
                  <a:rPr lang="de-DE" sz="1200" dirty="0" err="1"/>
                  <a:t>always</a:t>
                </a:r>
                <a:r>
                  <a:rPr lang="de-DE" sz="1200" dirty="0"/>
                  <a:t> </a:t>
                </a:r>
                <a:r>
                  <a:rPr lang="de-DE" sz="1200" dirty="0" err="1"/>
                  <a:t>had</a:t>
                </a:r>
                <a:r>
                  <a:rPr lang="de-DE" sz="1200" dirty="0"/>
                  <a:t> a </a:t>
                </a:r>
                <a:r>
                  <a:rPr lang="de-DE" sz="1200" dirty="0" err="1"/>
                  <a:t>postive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return</a:t>
                </a:r>
                <a:r>
                  <a:rPr lang="de-DE" sz="1200" dirty="0"/>
                  <a:t>, </a:t>
                </a:r>
                <a:r>
                  <a:rPr lang="de-DE" sz="1200" dirty="0" err="1"/>
                  <a:t>always</a:t>
                </a:r>
                <a:r>
                  <a:rPr lang="de-DE" sz="1200" dirty="0"/>
                  <a:t> </a:t>
                </a:r>
                <a:r>
                  <a:rPr lang="de-DE" sz="1200" dirty="0" err="1"/>
                  <a:t>had</a:t>
                </a:r>
                <a:r>
                  <a:rPr lang="de-DE" sz="1200" dirty="0"/>
                  <a:t> a </a:t>
                </a:r>
                <a:r>
                  <a:rPr lang="de-DE" sz="1200" dirty="0" err="1"/>
                  <a:t>difference</a:t>
                </a:r>
                <a:r>
                  <a:rPr lang="de-DE" sz="1200" dirty="0"/>
                  <a:t> relative </a:t>
                </a:r>
                <a:r>
                  <a:rPr lang="de-DE" sz="1200" dirty="0" err="1"/>
                  <a:t>to</a:t>
                </a:r>
                <a:r>
                  <a:rPr lang="de-DE" sz="1200" dirty="0"/>
                  <a:t> </a:t>
                </a:r>
                <a:r>
                  <a:rPr lang="de-DE" sz="1200" dirty="0" err="1"/>
                  <a:t>the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average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return</a:t>
                </a:r>
                <a:r>
                  <a:rPr lang="de-DE" sz="1200" dirty="0"/>
                  <a:t> (</a:t>
                </a:r>
                <a:r>
                  <a:rPr lang="de-DE" sz="1200" dirty="0" err="1"/>
                  <a:t>excess</a:t>
                </a:r>
                <a:r>
                  <a:rPr lang="de-DE" sz="1200" dirty="0"/>
                  <a:t> </a:t>
                </a:r>
                <a:r>
                  <a:rPr lang="de-DE" sz="1200" dirty="0" err="1"/>
                  <a:t>return</a:t>
                </a:r>
                <a:r>
                  <a:rPr lang="de-DE" sz="1200" dirty="0"/>
                  <a:t>) </a:t>
                </a:r>
                <a:r>
                  <a:rPr lang="de-DE" sz="1200" dirty="0" err="1"/>
                  <a:t>and</a:t>
                </a:r>
                <a:r>
                  <a:rPr lang="de-DE" sz="1200" dirty="0"/>
                  <a:t> </a:t>
                </a:r>
                <a:r>
                  <a:rPr lang="de-DE" sz="1200" dirty="0" err="1"/>
                  <a:t>always</a:t>
                </a:r>
                <a:r>
                  <a:rPr lang="de-DE" sz="1200" dirty="0"/>
                  <a:t> </a:t>
                </a:r>
                <a:r>
                  <a:rPr lang="de-DE" sz="1200" dirty="0" err="1"/>
                  <a:t>had</a:t>
                </a:r>
                <a:r>
                  <a:rPr lang="de-DE" sz="1200" dirty="0"/>
                  <a:t> a </a:t>
                </a:r>
                <a:r>
                  <a:rPr lang="de-DE" sz="1200" dirty="0" err="1"/>
                  <a:t>difference</a:t>
                </a:r>
                <a:r>
                  <a:rPr lang="de-DE" sz="1200" dirty="0"/>
                  <a:t> relative </a:t>
                </a:r>
                <a:r>
                  <a:rPr lang="de-DE" sz="1200" dirty="0" err="1"/>
                  <a:t>to</a:t>
                </a:r>
                <a:r>
                  <a:rPr lang="de-DE" sz="1200" dirty="0"/>
                  <a:t> </a:t>
                </a:r>
                <a:r>
                  <a:rPr lang="de-DE" sz="1200" dirty="0" err="1"/>
                  <a:t>the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average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return</a:t>
                </a:r>
                <a:r>
                  <a:rPr lang="de-DE" sz="1200" dirty="0"/>
                  <a:t> </a:t>
                </a:r>
                <a:r>
                  <a:rPr lang="de-DE" sz="1200" dirty="0" err="1"/>
                  <a:t>of</a:t>
                </a:r>
                <a:r>
                  <a:rPr lang="de-DE" sz="1200" dirty="0"/>
                  <a:t> </a:t>
                </a:r>
                <a:r>
                  <a:rPr lang="de-DE" sz="1200" dirty="0" err="1"/>
                  <a:t>the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respective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rating</a:t>
                </a:r>
                <a:r>
                  <a:rPr lang="de-DE" sz="1200" dirty="0"/>
                  <a:t> </a:t>
                </a:r>
                <a:r>
                  <a:rPr lang="de-DE" sz="1200" dirty="0" err="1"/>
                  <a:t>class</a:t>
                </a:r>
                <a:r>
                  <a:rPr lang="de-DE" sz="1200" dirty="0"/>
                  <a:t> (</a:t>
                </a:r>
                <a:r>
                  <a:rPr lang="de-DE" sz="1200" dirty="0" err="1"/>
                  <a:t>excess</a:t>
                </a:r>
                <a:r>
                  <a:rPr lang="de-DE" sz="1200" dirty="0"/>
                  <a:t> RK).                                     (</a:t>
                </a:r>
                <a:r>
                  <a:rPr lang="de-DE" sz="1200" dirty="0" err="1"/>
                  <a:t>prediction</a:t>
                </a:r>
                <a:r>
                  <a:rPr lang="de-DE" sz="1200" dirty="0"/>
                  <a:t> </a:t>
                </a:r>
                <a:r>
                  <a:rPr lang="de-DE" sz="1200" dirty="0" err="1"/>
                  <a:t>horizon</a:t>
                </a:r>
                <a:r>
                  <a:rPr lang="de-DE" sz="1200" dirty="0"/>
                  <a:t> TP=15,000)</a:t>
                </a:r>
              </a:p>
              <a:p>
                <a:pPr>
                  <a:defRPr/>
                </a:pPr>
                <a:endParaRPr lang="de-DE" sz="1200" dirty="0"/>
              </a:p>
              <a:p>
                <a:pPr>
                  <a:defRPr/>
                </a:pPr>
                <a:r>
                  <a:rPr lang="de-DE" sz="1200" dirty="0" err="1"/>
                  <a:t>Until</a:t>
                </a:r>
                <a:r>
                  <a:rPr lang="de-DE" sz="1200" dirty="0"/>
                  <a:t> </a:t>
                </a:r>
                <a:r>
                  <a:rPr lang="de-DE" sz="1200" dirty="0" err="1"/>
                  <a:t>now</a:t>
                </a:r>
                <a:r>
                  <a:rPr lang="de-DE" sz="1200" dirty="0"/>
                  <a:t> </a:t>
                </a:r>
                <a:r>
                  <a:rPr lang="de-DE" sz="1200" dirty="0" err="1"/>
                  <a:t>always</a:t>
                </a:r>
                <a:r>
                  <a:rPr lang="de-DE" sz="1200" dirty="0"/>
                  <a:t> </a:t>
                </a:r>
                <a:r>
                  <a:rPr lang="de-DE" sz="1200" dirty="0" err="1"/>
                  <a:t>true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properties</a:t>
                </a:r>
                <a:r>
                  <a:rPr lang="de-DE" sz="1200" dirty="0"/>
                  <a:t/>
                </a:r>
                <a:br>
                  <a:rPr lang="de-DE" sz="1200" dirty="0"/>
                </a:br>
                <a:r>
                  <a:rPr lang="de-DE" sz="1200" dirty="0" err="1"/>
                  <a:t>and</a:t>
                </a:r>
                <a:r>
                  <a:rPr lang="de-DE" sz="1200" dirty="0"/>
                  <a:t> </a:t>
                </a:r>
                <a:r>
                  <a:rPr lang="de-DE" sz="1200" dirty="0" err="1"/>
                  <a:t>current</a:t>
                </a:r>
                <a:r>
                  <a:rPr lang="de-DE" sz="1200" dirty="0"/>
                  <a:t> </a:t>
                </a:r>
                <a:r>
                  <a:rPr lang="de-DE" sz="1200" dirty="0" err="1"/>
                  <a:t>state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of</a:t>
                </a:r>
                <a:r>
                  <a:rPr lang="de-DE" sz="1200" dirty="0"/>
                  <a:t> multiple </a:t>
                </a:r>
                <a:r>
                  <a:rPr lang="de-DE" sz="1200" dirty="0" err="1"/>
                  <a:t>objects</a:t>
                </a:r>
                <a:r>
                  <a:rPr lang="de-DE" sz="1200" dirty="0"/>
                  <a:t>. </a:t>
                </a:r>
              </a:p>
              <a:p>
                <a:pPr>
                  <a:defRPr/>
                </a:pPr>
                <a:endParaRPr lang="de-DE" sz="1200" dirty="0"/>
              </a:p>
              <a:p>
                <a:pPr>
                  <a:defRPr/>
                </a:pPr>
                <a:endParaRPr lang="de-DE" sz="1200" dirty="0"/>
              </a:p>
              <a:p>
                <a:pPr>
                  <a:defRPr/>
                </a:pPr>
                <a:r>
                  <a:rPr lang="de-DE" sz="1200" dirty="0" err="1"/>
                  <a:t>Displayed</a:t>
                </a:r>
                <a:r>
                  <a:rPr lang="de-DE" sz="1200" dirty="0"/>
                  <a:t> Properties: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de-DE" sz="1200" dirty="0" err="1"/>
                  <a:t>mean</a:t>
                </a:r>
                <a:r>
                  <a:rPr lang="de-DE" sz="1200" dirty="0"/>
                  <a:t>(</a:t>
                </a:r>
                <a:r>
                  <a:rPr lang="de-DE" sz="1200" dirty="0" err="1"/>
                  <a:t>return,TP</a:t>
                </a:r>
                <a:r>
                  <a:rPr lang="de-DE" sz="1200" dirty="0"/>
                  <a:t>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de-DE" sz="1200" dirty="0" err="1"/>
                  <a:t>mean</a:t>
                </a:r>
                <a:r>
                  <a:rPr lang="de-DE" sz="1200" dirty="0"/>
                  <a:t>(</a:t>
                </a:r>
                <a:r>
                  <a:rPr lang="de-DE" sz="1200" dirty="0" err="1"/>
                  <a:t>excess</a:t>
                </a:r>
                <a:r>
                  <a:rPr lang="de-DE" sz="1200" dirty="0"/>
                  <a:t> </a:t>
                </a:r>
                <a:r>
                  <a:rPr lang="de-DE" sz="1200" dirty="0" err="1"/>
                  <a:t>return</a:t>
                </a:r>
                <a:r>
                  <a:rPr lang="de-DE" sz="1200" dirty="0"/>
                  <a:t> RK,TP)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de-DE" sz="1200" dirty="0" err="1"/>
                  <a:t>mean</a:t>
                </a:r>
                <a:r>
                  <a:rPr lang="de-DE" sz="1200" dirty="0"/>
                  <a:t>(PD,TP)</a:t>
                </a:r>
              </a:p>
              <a:p>
                <a:pPr>
                  <a:defRPr/>
                </a:pPr>
                <a:endParaRPr lang="de-DE" sz="1200" dirty="0"/>
              </a:p>
              <a:p>
                <a:pPr>
                  <a:defRPr/>
                </a:pPr>
                <a:r>
                  <a:rPr lang="de-DE" sz="1200" dirty="0"/>
                  <a:t>Next </a:t>
                </a:r>
                <a:r>
                  <a:rPr lang="de-DE" sz="1200" dirty="0" err="1"/>
                  <a:t>Steps</a:t>
                </a:r>
                <a:endParaRPr lang="de-DE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  <a:defRPr/>
                </a:pPr>
                <a:r>
                  <a:rPr lang="de-DE" sz="1200" dirty="0"/>
                  <a:t>Movement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  <a:defRPr/>
                </a:pPr>
                <a:r>
                  <a:rPr lang="de-DE" sz="1200" dirty="0" err="1"/>
                  <a:t>Object</a:t>
                </a:r>
                <a:r>
                  <a:rPr lang="de-DE" sz="1200" dirty="0"/>
                  <a:t> „</a:t>
                </a:r>
                <a:r>
                  <a:rPr lang="de-DE" sz="1200" dirty="0" err="1"/>
                  <a:t>Me</a:t>
                </a:r>
                <a:r>
                  <a:rPr lang="de-DE" sz="1200" dirty="0"/>
                  <a:t>“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  <a:defRPr/>
                </a:pPr>
                <a:r>
                  <a:rPr lang="de-DE" sz="1200" dirty="0" err="1"/>
                  <a:t>Encompassing</a:t>
                </a:r>
                <a:r>
                  <a:rPr lang="de-DE" sz="1200" dirty="0"/>
                  <a:t> / </a:t>
                </a:r>
                <a:r>
                  <a:rPr lang="de-DE" sz="1200" dirty="0" err="1"/>
                  <a:t>inner</a:t>
                </a:r>
                <a:r>
                  <a:rPr lang="de-DE" sz="1200" dirty="0"/>
                  <a:t> System</a:t>
                </a:r>
              </a:p>
              <a:p>
                <a:pPr>
                  <a:defRPr/>
                </a:pPr>
                <a:endParaRPr lang="de-DE" sz="1200" dirty="0"/>
              </a:p>
              <a:p>
                <a:pPr>
                  <a:defRPr/>
                </a:pPr>
                <a:endParaRPr lang="de-DE" sz="1200" dirty="0"/>
              </a:p>
              <a:p>
                <a:pPr>
                  <a:defRPr/>
                </a:pPr>
                <a:r>
                  <a:rPr lang="de-DE" sz="1200" dirty="0"/>
                  <a:t>Cube </a:t>
                </a:r>
                <a14:m>
                  <m:oMath xmlns:m="http://schemas.openxmlformats.org/officeDocument/2006/math">
                    <m:r>
                      <a:rPr lang="de-DE" sz="1200" b="1" i="1" smtClean="0">
                        <a:latin typeface="Cambria Math"/>
                      </a:rPr>
                      <m:t>𝑾</m:t>
                    </m:r>
                  </m:oMath>
                </a14:m>
                <a:r>
                  <a:rPr lang="de-DE" sz="1200" dirty="0"/>
                  <a:t>: </a:t>
                </a:r>
                <a:r>
                  <a:rPr lang="de-DE" sz="1200" dirty="0" err="1"/>
                  <a:t>A&amp;credit_card</a:t>
                </a:r>
                <a:endParaRPr lang="de-DE" sz="1200" dirty="0"/>
              </a:p>
              <a:p>
                <a:pPr>
                  <a:defRPr/>
                </a:pPr>
                <a:endParaRPr lang="de-DE" sz="1200" dirty="0"/>
              </a:p>
            </p:txBody>
          </p:sp>
        </mc:Choice>
        <mc:Fallback xmlns="">
          <p:sp>
            <p:nvSpPr>
              <p:cNvPr id="2600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979909"/>
                <a:ext cx="8640960" cy="3970318"/>
              </a:xfrm>
              <a:prstGeom prst="rect">
                <a:avLst/>
              </a:prstGeom>
              <a:blipFill>
                <a:blip r:embed="rId5"/>
                <a:stretch>
                  <a:fillRect t="-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" y="476672"/>
            <a:ext cx="7797693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9388" y="548680"/>
            <a:ext cx="60936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/>
              <a:t>2. </a:t>
            </a:r>
            <a:r>
              <a:rPr lang="de-DE" b="1" dirty="0" err="1"/>
              <a:t>Combination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Laws </a:t>
            </a:r>
            <a:r>
              <a:rPr lang="de-DE" b="1" dirty="0" err="1"/>
              <a:t>and</a:t>
            </a:r>
            <a:r>
              <a:rPr lang="de-DE" b="1" dirty="0"/>
              <a:t> Objects – Returns at </a:t>
            </a:r>
            <a:r>
              <a:rPr lang="de-DE" b="1" dirty="0" err="1"/>
              <a:t>Lending</a:t>
            </a:r>
            <a:r>
              <a:rPr lang="de-DE" b="1" dirty="0"/>
              <a:t> Club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3832937"/>
                  </p:ext>
                </p:extLst>
              </p:nvPr>
            </p:nvGraphicFramePr>
            <p:xfrm>
              <a:off x="34352" y="4743424"/>
              <a:ext cx="3025480" cy="1097280"/>
            </p:xfrm>
            <a:graphic>
              <a:graphicData uri="http://schemas.openxmlformats.org/drawingml/2006/table">
                <a:tbl>
                  <a:tblPr/>
                  <a:tblGrid>
                    <a:gridCol w="194536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6004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6004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6004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18288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9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Description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9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TP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9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Min(T)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9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Max(T)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≥0(∀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𝑇𝑃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9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900" b="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de-DE" sz="9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9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</m:sub>
                                </m:sSub>
                                <m:r>
                                  <a:rPr lang="de-DE" sz="900" b="0" i="1">
                                    <a:latin typeface="Cambria Math"/>
                                  </a:rPr>
                                  <m:t>≥0))</m:t>
                                </m:r>
                              </m:oMath>
                            </m:oMathPara>
                          </a14:m>
                          <a:endParaRPr lang="de-DE" sz="900" b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6.9%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9.6%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≥0(∀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𝑇𝑃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9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900" b="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de-DE" sz="9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9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</m:sub>
                                </m:sSub>
                                <m:r>
                                  <a:rPr lang="de-DE" sz="900" b="0" i="1">
                                    <a:latin typeface="Cambria Math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de-DE" sz="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900" b="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de-DE" sz="900" b="0" i="1">
                                    <a:latin typeface="Cambria Math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de-DE" sz="900" b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-3.3%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-0.4%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≥0(∀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𝑇𝑃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9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900" b="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de-DE" sz="9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9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</m:sub>
                                </m:sSub>
                                <m:r>
                                  <a:rPr lang="de-DE" sz="900" b="0" i="1">
                                    <a:latin typeface="Cambria Math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de-DE" sz="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900" b="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de-DE" sz="9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900" b="0" i="1" smtClean="0">
                                        <a:latin typeface="Cambria Math"/>
                                      </a:rPr>
                                      <m:t>𝑔𝑟𝑎𝑑𝑒</m:t>
                                    </m:r>
                                    <m:r>
                                      <a:rPr lang="de-DE" sz="9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de-DE" sz="9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de-DE" sz="900" b="0" i="1">
                                    <a:latin typeface="Cambria Math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de-DE" sz="900" b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0.2%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2.2%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≥0(∀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𝑇𝑃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9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900" b="0" i="1" smtClean="0">
                                            <a:latin typeface="Cambria Math"/>
                                          </a:rPr>
                                          <m:t>𝑃𝐷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de-DE" sz="9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9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</m:sub>
                                </m:sSub>
                                <m:r>
                                  <a:rPr lang="de-DE" sz="900" b="0" i="1">
                                    <a:latin typeface="Cambria Math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de-DE" sz="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900" b="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de-DE" sz="900" b="0" i="1">
                                    <a:latin typeface="Cambria Math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de-DE" sz="900" b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2.9%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8.0%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≥0(∀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𝑇𝑃</m:t>
                                </m:r>
                                <m:r>
                                  <a:rPr lang="de-DE" sz="900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9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900" b="0" i="1" smtClean="0">
                                            <a:latin typeface="Cambria Math"/>
                                          </a:rPr>
                                          <m:t>𝐿𝐺𝐷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de-DE" sz="9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9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</m:sub>
                                </m:sSub>
                                <m:r>
                                  <a:rPr lang="de-DE" sz="900" b="0" i="1">
                                    <a:latin typeface="Cambria Math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de-DE" sz="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900" b="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900" b="0" i="1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de-DE" sz="900" b="0" i="1">
                                    <a:latin typeface="Cambria Math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de-DE" sz="900" b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-39.6%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-22.5%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3832937"/>
                  </p:ext>
                </p:extLst>
              </p:nvPr>
            </p:nvGraphicFramePr>
            <p:xfrm>
              <a:off x="34352" y="4743424"/>
              <a:ext cx="3025480" cy="1097280"/>
            </p:xfrm>
            <a:graphic>
              <a:graphicData uri="http://schemas.openxmlformats.org/drawingml/2006/table">
                <a:tbl>
                  <a:tblPr/>
                  <a:tblGrid>
                    <a:gridCol w="19453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00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00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00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8288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9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Description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9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TP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9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Min(T)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9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Max(T)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110000" r="-55625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6.9%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9.6%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203226" r="-55625" b="-3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-3.3%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-0.4%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313333" r="-55625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0.2%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2.2%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413333" r="-55625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2.9%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8.0%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513333" r="-55625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-39.6%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de-DE" sz="9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-22.5%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5338" r="5963" b="4318"/>
          <a:stretch/>
        </p:blipFill>
        <p:spPr>
          <a:xfrm>
            <a:off x="3059833" y="1483146"/>
            <a:ext cx="6084168" cy="537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16</a:t>
            </a:fld>
            <a:endParaRPr lang="de-DE" sz="1000" b="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3528" y="1066666"/>
            <a:ext cx="8496944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1900" dirty="0" err="1"/>
              <a:t>Emergent</a:t>
            </a:r>
            <a:r>
              <a:rPr lang="de-DE" sz="1900" dirty="0"/>
              <a:t> Laws </a:t>
            </a:r>
            <a:r>
              <a:rPr lang="de-DE" sz="1900" dirty="0" err="1"/>
              <a:t>with</a:t>
            </a:r>
            <a:r>
              <a:rPr lang="de-DE" sz="1900" dirty="0"/>
              <a:t> a </a:t>
            </a:r>
            <a:r>
              <a:rPr lang="de-DE" sz="1900" dirty="0" err="1"/>
              <a:t>constant</a:t>
            </a:r>
            <a:r>
              <a:rPr lang="de-DE" sz="1900" dirty="0"/>
              <a:t> </a:t>
            </a:r>
            <a:r>
              <a:rPr lang="de-DE" sz="1900" dirty="0" err="1"/>
              <a:t>data</a:t>
            </a:r>
            <a:r>
              <a:rPr lang="de-DE" sz="1900" dirty="0"/>
              <a:t> </a:t>
            </a:r>
            <a:r>
              <a:rPr lang="de-DE" sz="1900" dirty="0" err="1"/>
              <a:t>basis</a:t>
            </a:r>
            <a:r>
              <a:rPr lang="de-DE" sz="1900" dirty="0"/>
              <a:t> </a:t>
            </a:r>
            <a:r>
              <a:rPr lang="de-DE" sz="1900" dirty="0" err="1"/>
              <a:t>always</a:t>
            </a:r>
            <a:r>
              <a:rPr lang="de-DE" sz="1900" dirty="0"/>
              <a:t> </a:t>
            </a:r>
            <a:r>
              <a:rPr lang="de-DE" sz="1900" dirty="0" err="1"/>
              <a:t>provide</a:t>
            </a:r>
            <a:r>
              <a:rPr lang="de-DE" sz="1900" dirty="0"/>
              <a:t> </a:t>
            </a:r>
            <a:r>
              <a:rPr lang="de-DE" sz="1900" dirty="0" err="1"/>
              <a:t>consistent</a:t>
            </a:r>
            <a:r>
              <a:rPr lang="de-DE" sz="1900" dirty="0"/>
              <a:t> </a:t>
            </a:r>
            <a:r>
              <a:rPr lang="de-DE" sz="1900" dirty="0" err="1"/>
              <a:t>results</a:t>
            </a:r>
            <a:r>
              <a:rPr lang="de-DE" sz="1900" dirty="0"/>
              <a:t>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1900" dirty="0" err="1"/>
              <a:t>Instead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making</a:t>
            </a:r>
            <a:r>
              <a:rPr lang="de-DE" sz="1900" dirty="0"/>
              <a:t> </a:t>
            </a:r>
            <a:r>
              <a:rPr lang="de-DE" sz="1900" dirty="0" err="1"/>
              <a:t>assumptions</a:t>
            </a:r>
            <a:r>
              <a:rPr lang="de-DE" sz="1900" dirty="0"/>
              <a:t> </a:t>
            </a:r>
            <a:r>
              <a:rPr lang="de-DE" sz="1900" dirty="0" err="1"/>
              <a:t>about</a:t>
            </a:r>
            <a:r>
              <a:rPr lang="de-DE" sz="1900" dirty="0"/>
              <a:t> multivariate relative </a:t>
            </a:r>
            <a:r>
              <a:rPr lang="de-DE" sz="1900" dirty="0" err="1"/>
              <a:t>frequencies</a:t>
            </a:r>
            <a:r>
              <a:rPr lang="de-DE" sz="1900" dirty="0"/>
              <a:t> in </a:t>
            </a:r>
            <a:r>
              <a:rPr lang="de-DE" sz="1900" dirty="0" err="1"/>
              <a:t>infinity</a:t>
            </a:r>
            <a:r>
              <a:rPr lang="de-DE" sz="1900" dirty="0"/>
              <a:t> </a:t>
            </a:r>
            <a:r>
              <a:rPr lang="de-DE" sz="1900" dirty="0" err="1"/>
              <a:t>it</a:t>
            </a:r>
            <a:r>
              <a:rPr lang="de-DE" sz="1900" dirty="0"/>
              <a:t> </a:t>
            </a:r>
            <a:r>
              <a:rPr lang="de-DE" sz="1900" dirty="0" err="1"/>
              <a:t>is</a:t>
            </a:r>
            <a:r>
              <a:rPr lang="de-DE" sz="1900" dirty="0"/>
              <a:t> </a:t>
            </a:r>
            <a:r>
              <a:rPr lang="de-DE" sz="1900" dirty="0" err="1"/>
              <a:t>possible</a:t>
            </a:r>
            <a:r>
              <a:rPr lang="de-DE" sz="1900" dirty="0"/>
              <a:t> </a:t>
            </a:r>
            <a:r>
              <a:rPr lang="de-DE" sz="1900" dirty="0" err="1"/>
              <a:t>to</a:t>
            </a:r>
            <a:r>
              <a:rPr lang="de-DE" sz="1900" dirty="0"/>
              <a:t> find </a:t>
            </a:r>
            <a:r>
              <a:rPr lang="de-DE" sz="1900" dirty="0" err="1"/>
              <a:t>many</a:t>
            </a:r>
            <a:r>
              <a:rPr lang="de-DE" sz="1900" dirty="0"/>
              <a:t> </a:t>
            </a:r>
            <a:r>
              <a:rPr lang="de-DE" sz="1900" dirty="0" err="1"/>
              <a:t>conditions</a:t>
            </a:r>
            <a:r>
              <a:rPr lang="de-DE" sz="1900" dirty="0"/>
              <a:t> (</a:t>
            </a:r>
            <a:r>
              <a:rPr lang="de-DE" sz="1900" dirty="0" err="1"/>
              <a:t>objects</a:t>
            </a:r>
            <a:r>
              <a:rPr lang="de-DE" sz="1900" dirty="0"/>
              <a:t>), </a:t>
            </a:r>
            <a:r>
              <a:rPr lang="de-DE" sz="1900" dirty="0" err="1"/>
              <a:t>for</a:t>
            </a:r>
            <a:r>
              <a:rPr lang="de-DE" sz="1900" dirty="0"/>
              <a:t> </a:t>
            </a:r>
            <a:r>
              <a:rPr lang="de-DE" sz="1900" dirty="0" err="1"/>
              <a:t>which</a:t>
            </a:r>
            <a:r>
              <a:rPr lang="de-DE" sz="1900" dirty="0"/>
              <a:t> multiple </a:t>
            </a:r>
            <a:r>
              <a:rPr lang="de-DE" sz="1900" dirty="0" err="1"/>
              <a:t>decision</a:t>
            </a:r>
            <a:r>
              <a:rPr lang="de-DE" sz="1900" dirty="0"/>
              <a:t>-relevant </a:t>
            </a:r>
            <a:r>
              <a:rPr lang="de-DE" sz="1900" dirty="0" err="1"/>
              <a:t>statements</a:t>
            </a:r>
            <a:r>
              <a:rPr lang="de-DE" sz="1900" dirty="0"/>
              <a:t> </a:t>
            </a:r>
            <a:r>
              <a:rPr lang="de-DE" sz="1900" dirty="0" err="1"/>
              <a:t>about</a:t>
            </a:r>
            <a:r>
              <a:rPr lang="de-DE" sz="1900" dirty="0"/>
              <a:t> </a:t>
            </a:r>
            <a:r>
              <a:rPr lang="de-DE" sz="1900" dirty="0" err="1"/>
              <a:t>functions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sequenes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observations</a:t>
            </a:r>
            <a:r>
              <a:rPr lang="de-DE" sz="1900" dirty="0"/>
              <a:t> </a:t>
            </a:r>
            <a:r>
              <a:rPr lang="de-DE" sz="1900" dirty="0" err="1"/>
              <a:t>were</a:t>
            </a:r>
            <a:r>
              <a:rPr lang="de-DE" sz="1900" dirty="0"/>
              <a:t> </a:t>
            </a:r>
            <a:r>
              <a:rPr lang="de-DE" sz="1900" dirty="0" err="1"/>
              <a:t>always</a:t>
            </a:r>
            <a:r>
              <a:rPr lang="de-DE" sz="1900" dirty="0"/>
              <a:t> </a:t>
            </a:r>
            <a:r>
              <a:rPr lang="de-DE" sz="1900" dirty="0" err="1"/>
              <a:t>true</a:t>
            </a:r>
            <a:r>
              <a:rPr lang="de-DE" sz="1900" dirty="0"/>
              <a:t>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1900" dirty="0" err="1"/>
              <a:t>Thereby</a:t>
            </a:r>
            <a:r>
              <a:rPr lang="de-DE" sz="1900" dirty="0"/>
              <a:t> </a:t>
            </a:r>
            <a:r>
              <a:rPr lang="de-DE" sz="1900" dirty="0" err="1"/>
              <a:t>it</a:t>
            </a:r>
            <a:r>
              <a:rPr lang="de-DE" sz="1900" dirty="0"/>
              <a:t> </a:t>
            </a:r>
            <a:r>
              <a:rPr lang="de-DE" sz="1900" dirty="0" err="1"/>
              <a:t>is</a:t>
            </a:r>
            <a:r>
              <a:rPr lang="de-DE" sz="1900" dirty="0"/>
              <a:t> </a:t>
            </a:r>
            <a:r>
              <a:rPr lang="de-DE" sz="1900" dirty="0" err="1"/>
              <a:t>possible</a:t>
            </a:r>
            <a:r>
              <a:rPr lang="de-DE" sz="1900" dirty="0"/>
              <a:t> </a:t>
            </a:r>
            <a:r>
              <a:rPr lang="de-DE" sz="1900" dirty="0" err="1"/>
              <a:t>to</a:t>
            </a:r>
            <a:r>
              <a:rPr lang="de-DE" sz="1900" dirty="0"/>
              <a:t> </a:t>
            </a:r>
            <a:r>
              <a:rPr lang="de-DE" sz="1900" dirty="0" err="1"/>
              <a:t>define</a:t>
            </a:r>
            <a:r>
              <a:rPr lang="de-DE" sz="1900" dirty="0"/>
              <a:t> </a:t>
            </a:r>
            <a:r>
              <a:rPr lang="de-DE" sz="1900" dirty="0" err="1"/>
              <a:t>empirical</a:t>
            </a:r>
            <a:r>
              <a:rPr lang="de-DE" sz="1900" dirty="0"/>
              <a:t> </a:t>
            </a:r>
            <a:r>
              <a:rPr lang="de-DE" sz="1900" dirty="0" err="1"/>
              <a:t>knowledge</a:t>
            </a:r>
            <a:r>
              <a:rPr lang="de-DE" sz="1900" dirty="0"/>
              <a:t>, </a:t>
            </a:r>
            <a:r>
              <a:rPr lang="de-DE" sz="1900" dirty="0" err="1"/>
              <a:t>which</a:t>
            </a:r>
            <a:r>
              <a:rPr lang="de-DE" sz="1900" dirty="0"/>
              <a:t> </a:t>
            </a:r>
            <a:r>
              <a:rPr lang="de-DE" sz="1900" dirty="0" err="1"/>
              <a:t>is</a:t>
            </a:r>
            <a:r>
              <a:rPr lang="de-DE" sz="1900" dirty="0"/>
              <a:t> </a:t>
            </a:r>
            <a:r>
              <a:rPr lang="de-DE" sz="1900" dirty="0" err="1"/>
              <a:t>extracted</a:t>
            </a:r>
            <a:r>
              <a:rPr lang="de-DE" sz="1900" dirty="0"/>
              <a:t> </a:t>
            </a:r>
            <a:r>
              <a:rPr lang="de-DE" sz="1900" dirty="0" err="1"/>
              <a:t>from</a:t>
            </a:r>
            <a:r>
              <a:rPr lang="de-DE" sz="1900" dirty="0"/>
              <a:t> </a:t>
            </a:r>
            <a:r>
              <a:rPr lang="de-DE" sz="1900" dirty="0" err="1"/>
              <a:t>databases</a:t>
            </a:r>
            <a:r>
              <a:rPr lang="de-DE" sz="1900" dirty="0"/>
              <a:t>, </a:t>
            </a:r>
            <a:r>
              <a:rPr lang="de-DE" sz="1900" dirty="0" err="1"/>
              <a:t>as</a:t>
            </a:r>
            <a:r>
              <a:rPr lang="de-DE" sz="1900" dirty="0"/>
              <a:t> </a:t>
            </a:r>
            <a:r>
              <a:rPr lang="de-DE" sz="1900" dirty="0" err="1"/>
              <a:t>emergent</a:t>
            </a:r>
            <a:r>
              <a:rPr lang="de-DE" sz="1900" dirty="0"/>
              <a:t> </a:t>
            </a:r>
            <a:r>
              <a:rPr lang="de-DE" sz="1900" dirty="0" err="1"/>
              <a:t>laws</a:t>
            </a:r>
            <a:r>
              <a:rPr lang="de-DE" sz="1900" dirty="0"/>
              <a:t> </a:t>
            </a:r>
            <a:r>
              <a:rPr lang="de-DE" sz="1900" dirty="0" err="1"/>
              <a:t>about</a:t>
            </a:r>
            <a:r>
              <a:rPr lang="de-DE" sz="1900" dirty="0"/>
              <a:t> relevant </a:t>
            </a:r>
            <a:r>
              <a:rPr lang="de-DE" sz="1900" dirty="0" err="1"/>
              <a:t>properties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objects</a:t>
            </a:r>
            <a:r>
              <a:rPr lang="de-DE" sz="1900" dirty="0"/>
              <a:t>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1900" dirty="0"/>
              <a:t>This </a:t>
            </a:r>
            <a:r>
              <a:rPr lang="de-DE" sz="1900" dirty="0" err="1"/>
              <a:t>justifies</a:t>
            </a:r>
            <a:r>
              <a:rPr lang="de-DE" sz="1900" dirty="0"/>
              <a:t> (</a:t>
            </a:r>
            <a:r>
              <a:rPr lang="de-DE" sz="1900" dirty="0" err="1"/>
              <a:t>most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time)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selection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decision</a:t>
            </a:r>
            <a:r>
              <a:rPr lang="de-DE" sz="1900" dirty="0"/>
              <a:t> </a:t>
            </a:r>
            <a:r>
              <a:rPr lang="de-DE" sz="1900" dirty="0" err="1"/>
              <a:t>rules</a:t>
            </a:r>
            <a:r>
              <a:rPr lang="de-DE" sz="1900" dirty="0"/>
              <a:t> </a:t>
            </a:r>
            <a:r>
              <a:rPr lang="de-DE" sz="1900" dirty="0" err="1"/>
              <a:t>solely</a:t>
            </a:r>
            <a:r>
              <a:rPr lang="de-DE" sz="1900" dirty="0"/>
              <a:t> </a:t>
            </a:r>
            <a:r>
              <a:rPr lang="de-DE" sz="1900" dirty="0" err="1"/>
              <a:t>based</a:t>
            </a:r>
            <a:r>
              <a:rPr lang="de-DE" sz="1900" dirty="0"/>
              <a:t> on </a:t>
            </a:r>
            <a:br>
              <a:rPr lang="de-DE" sz="1900" dirty="0"/>
            </a:br>
            <a:r>
              <a:rPr lang="de-DE" sz="1900" dirty="0"/>
              <a:t>T-</a:t>
            </a:r>
            <a:r>
              <a:rPr lang="de-DE" sz="1900" dirty="0" err="1"/>
              <a:t>Dominance</a:t>
            </a:r>
            <a:r>
              <a:rPr lang="de-DE" sz="1900" dirty="0"/>
              <a:t>:</a:t>
            </a:r>
            <a:br>
              <a:rPr lang="de-DE" sz="1900" dirty="0"/>
            </a:br>
            <a:r>
              <a:rPr lang="de-DE" sz="1900" dirty="0"/>
              <a:t>„</a:t>
            </a:r>
            <a:r>
              <a:rPr lang="de-DE" sz="1900" dirty="0" err="1"/>
              <a:t>Behave</a:t>
            </a:r>
            <a:r>
              <a:rPr lang="de-DE" sz="1900" dirty="0"/>
              <a:t> </a:t>
            </a:r>
            <a:r>
              <a:rPr lang="de-DE" sz="1900" dirty="0" err="1"/>
              <a:t>yourself</a:t>
            </a:r>
            <a:r>
              <a:rPr lang="de-DE" sz="1900" dirty="0"/>
              <a:t> </a:t>
            </a:r>
            <a:r>
              <a:rPr lang="de-DE" sz="1900" dirty="0" err="1"/>
              <a:t>according</a:t>
            </a:r>
            <a:r>
              <a:rPr lang="de-DE" sz="1900" dirty="0"/>
              <a:t> </a:t>
            </a:r>
            <a:r>
              <a:rPr lang="de-DE" sz="1900" dirty="0" err="1"/>
              <a:t>to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decision</a:t>
            </a:r>
            <a:r>
              <a:rPr lang="de-DE" sz="1900" dirty="0"/>
              <a:t> </a:t>
            </a:r>
            <a:r>
              <a:rPr lang="de-DE" sz="1900" dirty="0" err="1"/>
              <a:t>rule</a:t>
            </a:r>
            <a:r>
              <a:rPr lang="de-DE" sz="1900" dirty="0"/>
              <a:t> </a:t>
            </a:r>
            <a:r>
              <a:rPr lang="de-DE" sz="1900" dirty="0" err="1"/>
              <a:t>that</a:t>
            </a:r>
            <a:r>
              <a:rPr lang="de-DE" sz="1900" dirty="0"/>
              <a:t> </a:t>
            </a:r>
            <a:r>
              <a:rPr lang="de-DE" sz="1900" dirty="0" err="1"/>
              <a:t>always</a:t>
            </a:r>
            <a:r>
              <a:rPr lang="de-DE" sz="1900" dirty="0"/>
              <a:t> </a:t>
            </a:r>
            <a:r>
              <a:rPr lang="de-DE" sz="1900" dirty="0" err="1"/>
              <a:t>had</a:t>
            </a:r>
            <a:r>
              <a:rPr lang="de-DE" sz="1900" dirty="0"/>
              <a:t> </a:t>
            </a:r>
            <a:r>
              <a:rPr lang="de-DE" sz="1900" dirty="0" err="1"/>
              <a:t>better</a:t>
            </a:r>
            <a:r>
              <a:rPr lang="de-DE" sz="1900" dirty="0"/>
              <a:t> </a:t>
            </a:r>
            <a:r>
              <a:rPr lang="de-DE" sz="1900" dirty="0" err="1"/>
              <a:t>overall</a:t>
            </a:r>
            <a:r>
              <a:rPr lang="de-DE" sz="1900" dirty="0"/>
              <a:t> </a:t>
            </a:r>
            <a:r>
              <a:rPr lang="de-DE" sz="1900" dirty="0" err="1"/>
              <a:t>results</a:t>
            </a:r>
            <a:r>
              <a:rPr lang="de-DE" sz="1900" dirty="0"/>
              <a:t> after T-</a:t>
            </a:r>
            <a:r>
              <a:rPr lang="de-DE" sz="1900" dirty="0" err="1"/>
              <a:t>Decisions</a:t>
            </a:r>
            <a:r>
              <a:rPr lang="de-DE" sz="1900" dirty="0"/>
              <a:t> </a:t>
            </a:r>
            <a:r>
              <a:rPr lang="de-DE" sz="1900" dirty="0" err="1"/>
              <a:t>compared</a:t>
            </a:r>
            <a:r>
              <a:rPr lang="de-DE" sz="1900" dirty="0"/>
              <a:t> </a:t>
            </a:r>
            <a:r>
              <a:rPr lang="de-DE" sz="1900" dirty="0" err="1"/>
              <a:t>to</a:t>
            </a:r>
            <a:r>
              <a:rPr lang="de-DE" sz="1900" dirty="0"/>
              <a:t> a </a:t>
            </a:r>
            <a:r>
              <a:rPr lang="de-DE" sz="1900" dirty="0" err="1"/>
              <a:t>benchmark</a:t>
            </a:r>
            <a:r>
              <a:rPr lang="de-DE" sz="1900" dirty="0"/>
              <a:t>.“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1900" dirty="0"/>
              <a:t>The </a:t>
            </a:r>
            <a:r>
              <a:rPr lang="de-DE" sz="1900" dirty="0" err="1"/>
              <a:t>combination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objects</a:t>
            </a:r>
            <a:r>
              <a:rPr lang="de-DE" sz="1900" dirty="0"/>
              <a:t> </a:t>
            </a:r>
            <a:r>
              <a:rPr lang="de-DE" sz="1900" dirty="0" err="1"/>
              <a:t>allows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construction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a so </a:t>
            </a:r>
            <a:r>
              <a:rPr lang="de-DE" sz="1900" dirty="0" err="1"/>
              <a:t>far</a:t>
            </a:r>
            <a:r>
              <a:rPr lang="de-DE" sz="1900" dirty="0"/>
              <a:t> </a:t>
            </a:r>
            <a:r>
              <a:rPr lang="de-DE" sz="1900" dirty="0" err="1"/>
              <a:t>always</a:t>
            </a:r>
            <a:r>
              <a:rPr lang="de-DE" sz="1900" dirty="0"/>
              <a:t> </a:t>
            </a:r>
            <a:r>
              <a:rPr lang="de-DE" sz="1900" dirty="0" err="1"/>
              <a:t>true</a:t>
            </a:r>
            <a:r>
              <a:rPr lang="de-DE" sz="1900" dirty="0"/>
              <a:t> </a:t>
            </a:r>
            <a:r>
              <a:rPr lang="de-DE" sz="1900" dirty="0" err="1"/>
              <a:t>conception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world</a:t>
            </a:r>
            <a:r>
              <a:rPr lang="de-DE" sz="1900" dirty="0"/>
              <a:t> </a:t>
            </a:r>
            <a:r>
              <a:rPr lang="de-DE" sz="1900" dirty="0" err="1"/>
              <a:t>for</a:t>
            </a:r>
            <a:r>
              <a:rPr lang="de-DE" sz="1900" dirty="0"/>
              <a:t> </a:t>
            </a:r>
            <a:r>
              <a:rPr lang="de-DE" sz="1900" dirty="0" err="1"/>
              <a:t>predictions</a:t>
            </a:r>
            <a:r>
              <a:rPr lang="de-DE" sz="1900" dirty="0"/>
              <a:t> </a:t>
            </a:r>
            <a:r>
              <a:rPr lang="de-DE" sz="1900" dirty="0" err="1"/>
              <a:t>about</a:t>
            </a:r>
            <a:r>
              <a:rPr lang="de-DE" sz="1900" dirty="0"/>
              <a:t> </a:t>
            </a:r>
            <a:r>
              <a:rPr lang="de-DE" sz="1900" dirty="0" err="1"/>
              <a:t>many</a:t>
            </a:r>
            <a:r>
              <a:rPr lang="de-DE" sz="1900" dirty="0"/>
              <a:t> relevant </a:t>
            </a:r>
            <a:r>
              <a:rPr lang="de-DE" sz="1900" dirty="0" err="1"/>
              <a:t>properties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objects</a:t>
            </a:r>
            <a:r>
              <a:rPr lang="de-DE" sz="1900" dirty="0"/>
              <a:t> in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world</a:t>
            </a:r>
            <a:r>
              <a:rPr lang="de-DE" sz="1900" dirty="0"/>
              <a:t> </a:t>
            </a:r>
            <a:r>
              <a:rPr lang="de-DE" sz="1900" dirty="0" err="1"/>
              <a:t>over</a:t>
            </a:r>
            <a:r>
              <a:rPr lang="de-DE" sz="1900" dirty="0"/>
              <a:t> a (</a:t>
            </a:r>
            <a:r>
              <a:rPr lang="de-DE" sz="1900" dirty="0" err="1"/>
              <a:t>mostly</a:t>
            </a:r>
            <a:r>
              <a:rPr lang="de-DE" sz="1900" dirty="0"/>
              <a:t> </a:t>
            </a:r>
            <a:r>
              <a:rPr lang="de-DE" sz="1900" dirty="0" err="1"/>
              <a:t>endogenous</a:t>
            </a:r>
            <a:r>
              <a:rPr lang="de-DE" sz="1900" dirty="0"/>
              <a:t>) </a:t>
            </a:r>
            <a:r>
              <a:rPr lang="de-DE" sz="1900" dirty="0" err="1"/>
              <a:t>prediction</a:t>
            </a:r>
            <a:r>
              <a:rPr lang="de-DE" sz="1900" dirty="0"/>
              <a:t> </a:t>
            </a:r>
            <a:r>
              <a:rPr lang="de-DE" sz="1900" dirty="0" err="1"/>
              <a:t>horizon</a:t>
            </a:r>
            <a:r>
              <a:rPr lang="de-DE" sz="1900" dirty="0"/>
              <a:t>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" y="404664"/>
            <a:ext cx="7740353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9388" y="476672"/>
            <a:ext cx="67589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b="1" dirty="0"/>
              <a:t>2. </a:t>
            </a:r>
            <a:r>
              <a:rPr lang="de-DE" sz="1600" b="1" dirty="0" err="1"/>
              <a:t>Kombinantion</a:t>
            </a:r>
            <a:r>
              <a:rPr lang="de-DE" sz="1600" b="1" dirty="0"/>
              <a:t> von Gesetzen und Prognosen – Volatilität und Rendite des DJ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" y="404664"/>
            <a:ext cx="7740353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9388" y="547539"/>
            <a:ext cx="68518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b="1" dirty="0"/>
              <a:t>2. </a:t>
            </a:r>
            <a:r>
              <a:rPr lang="de-DE" sz="1600" b="1" dirty="0" err="1"/>
              <a:t>Kombinantion</a:t>
            </a:r>
            <a:r>
              <a:rPr lang="de-DE" sz="1600" b="1" dirty="0"/>
              <a:t> von Gesetzen und Prognosen – Volatilität  und Rendite des DJ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1" y="404664"/>
            <a:ext cx="7797693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79388" y="547539"/>
            <a:ext cx="60936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/>
              <a:t>2. </a:t>
            </a:r>
            <a:r>
              <a:rPr lang="de-DE" b="1" dirty="0" err="1"/>
              <a:t>Combination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Laws </a:t>
            </a:r>
            <a:r>
              <a:rPr lang="de-DE" b="1" dirty="0" err="1"/>
              <a:t>and</a:t>
            </a:r>
            <a:r>
              <a:rPr lang="de-DE" b="1" dirty="0"/>
              <a:t> Objects – Returns at </a:t>
            </a:r>
            <a:r>
              <a:rPr lang="de-DE" b="1" dirty="0" err="1"/>
              <a:t>Lending</a:t>
            </a:r>
            <a:r>
              <a:rPr lang="de-DE" b="1" dirty="0"/>
              <a:t> Club</a:t>
            </a:r>
          </a:p>
        </p:txBody>
      </p:sp>
    </p:spTree>
    <p:extLst>
      <p:ext uri="{BB962C8B-B14F-4D97-AF65-F5344CB8AC3E}">
        <p14:creationId xmlns:p14="http://schemas.microsoft.com/office/powerpoint/2010/main" val="2234588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17</a:t>
            </a:fld>
            <a:endParaRPr lang="de-DE" sz="1000" b="0" dirty="0"/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251520" y="1402898"/>
            <a:ext cx="8496944" cy="38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900" dirty="0"/>
              <a:t>In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current</a:t>
            </a:r>
            <a:r>
              <a:rPr lang="de-DE" sz="1900" dirty="0"/>
              <a:t> </a:t>
            </a:r>
            <a:r>
              <a:rPr lang="de-DE" sz="1900" dirty="0" err="1"/>
              <a:t>praxis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estimation</a:t>
            </a:r>
            <a:r>
              <a:rPr lang="de-DE" sz="1900" dirty="0"/>
              <a:t> </a:t>
            </a:r>
            <a:r>
              <a:rPr lang="de-DE" sz="1900" dirty="0" err="1"/>
              <a:t>errors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already</a:t>
            </a:r>
            <a:r>
              <a:rPr lang="de-DE" sz="1900" dirty="0"/>
              <a:t> </a:t>
            </a:r>
            <a:r>
              <a:rPr lang="de-DE" sz="1900" dirty="0" err="1"/>
              <a:t>falsified</a:t>
            </a:r>
            <a:r>
              <a:rPr lang="de-DE" sz="1900" dirty="0"/>
              <a:t> </a:t>
            </a:r>
            <a:r>
              <a:rPr lang="de-DE" sz="1900" dirty="0" err="1"/>
              <a:t>models</a:t>
            </a:r>
            <a:r>
              <a:rPr lang="de-DE" sz="1900" dirty="0"/>
              <a:t> (</a:t>
            </a:r>
            <a:r>
              <a:rPr lang="de-DE" sz="1900" dirty="0" err="1"/>
              <a:t>which</a:t>
            </a:r>
            <a:r>
              <a:rPr lang="de-DE" sz="1900" dirty="0"/>
              <a:t> </a:t>
            </a:r>
            <a:r>
              <a:rPr lang="de-DE" sz="1900" dirty="0" err="1"/>
              <a:t>make</a:t>
            </a:r>
            <a:r>
              <a:rPr lang="de-DE" sz="1900" dirty="0"/>
              <a:t> </a:t>
            </a:r>
            <a:r>
              <a:rPr lang="de-DE" sz="1900" dirty="0" err="1"/>
              <a:t>estimations</a:t>
            </a:r>
            <a:r>
              <a:rPr lang="de-DE" sz="1900" dirty="0"/>
              <a:t> </a:t>
            </a:r>
            <a:r>
              <a:rPr lang="de-DE" sz="1900" dirty="0" err="1"/>
              <a:t>for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value‘s</a:t>
            </a:r>
            <a:r>
              <a:rPr lang="de-DE" sz="1900" dirty="0"/>
              <a:t> </a:t>
            </a:r>
            <a:r>
              <a:rPr lang="de-DE" sz="1900" dirty="0" err="1"/>
              <a:t>next</a:t>
            </a:r>
            <a:r>
              <a:rPr lang="de-DE" sz="1900" dirty="0"/>
              <a:t> </a:t>
            </a:r>
            <a:r>
              <a:rPr lang="de-DE" sz="1900" dirty="0" err="1"/>
              <a:t>observation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an </a:t>
            </a:r>
            <a:r>
              <a:rPr lang="de-DE" sz="1900" dirty="0" err="1"/>
              <a:t>endogenous</a:t>
            </a:r>
            <a:r>
              <a:rPr lang="de-DE" sz="1900" dirty="0"/>
              <a:t> variable) </a:t>
            </a:r>
            <a:r>
              <a:rPr lang="de-DE" sz="1900" dirty="0" err="1"/>
              <a:t>are</a:t>
            </a:r>
            <a:r>
              <a:rPr lang="de-DE" sz="1900" dirty="0"/>
              <a:t> </a:t>
            </a:r>
            <a:r>
              <a:rPr lang="de-DE" sz="1900" dirty="0" err="1"/>
              <a:t>used</a:t>
            </a:r>
            <a:r>
              <a:rPr lang="de-DE" sz="1900" dirty="0"/>
              <a:t> </a:t>
            </a:r>
            <a:r>
              <a:rPr lang="de-DE" sz="1900" dirty="0" err="1"/>
              <a:t>as</a:t>
            </a:r>
            <a:r>
              <a:rPr lang="de-DE" sz="1900" dirty="0"/>
              <a:t> a </a:t>
            </a:r>
            <a:r>
              <a:rPr lang="de-DE" sz="1900" dirty="0" err="1"/>
              <a:t>basis</a:t>
            </a:r>
            <a:r>
              <a:rPr lang="de-DE" sz="1900" dirty="0"/>
              <a:t> </a:t>
            </a:r>
            <a:r>
              <a:rPr lang="de-DE" sz="1900" dirty="0" err="1"/>
              <a:t>for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evaluation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models</a:t>
            </a:r>
            <a:r>
              <a:rPr lang="de-DE" sz="1900" dirty="0"/>
              <a:t>‘ </a:t>
            </a:r>
            <a:r>
              <a:rPr lang="de-DE" sz="1900" dirty="0" err="1"/>
              <a:t>quality</a:t>
            </a:r>
            <a:r>
              <a:rPr lang="de-DE" sz="1900" dirty="0"/>
              <a:t>.</a:t>
            </a:r>
          </a:p>
          <a:p>
            <a:pPr>
              <a:defRPr/>
            </a:pPr>
            <a:endParaRPr lang="de-DE" sz="1900" dirty="0"/>
          </a:p>
          <a:p>
            <a:pPr>
              <a:defRPr/>
            </a:pPr>
            <a:endParaRPr lang="de-DE" sz="1900" dirty="0"/>
          </a:p>
          <a:p>
            <a:pPr>
              <a:defRPr/>
            </a:pPr>
            <a:r>
              <a:rPr lang="de-DE" sz="1900" b="1" dirty="0" smtClean="0"/>
              <a:t>In </a:t>
            </a:r>
            <a:r>
              <a:rPr lang="de-DE" sz="1900" b="1" dirty="0" err="1"/>
              <a:t>general</a:t>
            </a:r>
            <a:r>
              <a:rPr lang="de-DE" sz="1900" dirty="0"/>
              <a:t> </a:t>
            </a:r>
            <a:r>
              <a:rPr lang="de-DE" sz="1900" dirty="0" err="1"/>
              <a:t>it</a:t>
            </a:r>
            <a:r>
              <a:rPr lang="de-DE" sz="1900" dirty="0"/>
              <a:t> </a:t>
            </a:r>
            <a:r>
              <a:rPr lang="de-DE" sz="1900" dirty="0" err="1"/>
              <a:t>is</a:t>
            </a:r>
            <a:r>
              <a:rPr lang="de-DE" sz="1900" dirty="0"/>
              <a:t> </a:t>
            </a:r>
            <a:r>
              <a:rPr lang="de-DE" sz="1900" dirty="0" smtClean="0"/>
              <a:t>not </a:t>
            </a:r>
            <a:r>
              <a:rPr lang="de-DE" sz="1900" dirty="0" err="1" smtClean="0"/>
              <a:t>the</a:t>
            </a:r>
            <a:r>
              <a:rPr lang="de-DE" sz="1900" dirty="0" smtClean="0"/>
              <a:t> </a:t>
            </a:r>
            <a:r>
              <a:rPr lang="de-DE" sz="1900" dirty="0" err="1" smtClean="0"/>
              <a:t>goal</a:t>
            </a:r>
            <a:r>
              <a:rPr lang="de-DE" sz="1900" dirty="0" smtClean="0"/>
              <a:t> </a:t>
            </a:r>
            <a:r>
              <a:rPr lang="de-DE" sz="1900" dirty="0" err="1" smtClean="0"/>
              <a:t>of</a:t>
            </a:r>
            <a:r>
              <a:rPr lang="de-DE" sz="1900" dirty="0" smtClean="0"/>
              <a:t>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system</a:t>
            </a:r>
            <a:r>
              <a:rPr lang="de-DE" sz="1900" dirty="0"/>
              <a:t> </a:t>
            </a:r>
            <a:r>
              <a:rPr lang="de-DE" sz="1900" dirty="0" err="1"/>
              <a:t>to</a:t>
            </a:r>
            <a:r>
              <a:rPr lang="de-DE" sz="1900" dirty="0"/>
              <a:t> </a:t>
            </a:r>
            <a:r>
              <a:rPr lang="de-DE" sz="1900" dirty="0" err="1"/>
              <a:t>derive</a:t>
            </a:r>
            <a:r>
              <a:rPr lang="de-DE" sz="1900" dirty="0"/>
              <a:t> a </a:t>
            </a:r>
            <a:r>
              <a:rPr lang="de-DE" sz="1900" dirty="0" err="1"/>
              <a:t>point</a:t>
            </a:r>
            <a:r>
              <a:rPr lang="de-DE" sz="1900" dirty="0"/>
              <a:t> </a:t>
            </a:r>
            <a:r>
              <a:rPr lang="de-DE" sz="1900" dirty="0" err="1"/>
              <a:t>estimate</a:t>
            </a:r>
            <a:r>
              <a:rPr lang="de-DE" sz="1900" dirty="0"/>
              <a:t> </a:t>
            </a:r>
            <a:r>
              <a:rPr lang="de-DE" sz="1900" dirty="0" err="1"/>
              <a:t>from</a:t>
            </a:r>
            <a:r>
              <a:rPr lang="de-DE" sz="1900" dirty="0"/>
              <a:t> </a:t>
            </a:r>
            <a:r>
              <a:rPr lang="de-DE" sz="1900" dirty="0" err="1"/>
              <a:t>emergent</a:t>
            </a:r>
            <a:r>
              <a:rPr lang="de-DE" sz="1900" dirty="0"/>
              <a:t> </a:t>
            </a:r>
            <a:r>
              <a:rPr lang="de-DE" sz="1900" dirty="0" err="1" smtClean="0"/>
              <a:t>laws</a:t>
            </a:r>
            <a:r>
              <a:rPr lang="de-DE" sz="1900" dirty="0" smtClean="0"/>
              <a:t>. </a:t>
            </a:r>
            <a:r>
              <a:rPr lang="de-DE" sz="1900" dirty="0" err="1" smtClean="0"/>
              <a:t>However</a:t>
            </a:r>
            <a:r>
              <a:rPr lang="de-DE" sz="1900" dirty="0" smtClean="0"/>
              <a:t> </a:t>
            </a:r>
            <a:r>
              <a:rPr lang="de-DE" sz="1900" dirty="0" err="1"/>
              <a:t>by</a:t>
            </a:r>
            <a:r>
              <a:rPr lang="de-DE" sz="1900" dirty="0"/>
              <a:t> </a:t>
            </a:r>
            <a:r>
              <a:rPr lang="de-DE" sz="1900" dirty="0" err="1"/>
              <a:t>creating</a:t>
            </a:r>
            <a:r>
              <a:rPr lang="de-DE" sz="1900" dirty="0"/>
              <a:t> </a:t>
            </a:r>
            <a:r>
              <a:rPr lang="de-DE" sz="1900" dirty="0" err="1"/>
              <a:t>point</a:t>
            </a:r>
            <a:r>
              <a:rPr lang="de-DE" sz="1900" dirty="0"/>
              <a:t> </a:t>
            </a:r>
            <a:r>
              <a:rPr lang="de-DE" sz="1900" dirty="0" err="1"/>
              <a:t>estimations</a:t>
            </a:r>
            <a:r>
              <a:rPr lang="de-DE" sz="1900" dirty="0"/>
              <a:t> </a:t>
            </a:r>
            <a:r>
              <a:rPr lang="de-DE" sz="1900" dirty="0" err="1"/>
              <a:t>it</a:t>
            </a:r>
            <a:r>
              <a:rPr lang="de-DE" sz="1900" dirty="0"/>
              <a:t> </a:t>
            </a:r>
            <a:r>
              <a:rPr lang="de-DE" sz="1900" dirty="0" err="1"/>
              <a:t>is</a:t>
            </a:r>
            <a:r>
              <a:rPr lang="de-DE" sz="1900" dirty="0"/>
              <a:t> </a:t>
            </a:r>
            <a:r>
              <a:rPr lang="de-DE" sz="1900" dirty="0" err="1"/>
              <a:t>possible</a:t>
            </a:r>
            <a:r>
              <a:rPr lang="de-DE" sz="1900" dirty="0"/>
              <a:t> </a:t>
            </a:r>
            <a:r>
              <a:rPr lang="de-DE" sz="1900" dirty="0" err="1"/>
              <a:t>to</a:t>
            </a:r>
            <a:r>
              <a:rPr lang="de-DE" sz="1900" dirty="0"/>
              <a:t> </a:t>
            </a:r>
            <a:r>
              <a:rPr lang="de-DE" sz="1900" dirty="0" err="1"/>
              <a:t>compare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relative </a:t>
            </a:r>
            <a:r>
              <a:rPr lang="de-DE" sz="1900" dirty="0" err="1"/>
              <a:t>forecasting</a:t>
            </a:r>
            <a:r>
              <a:rPr lang="de-DE" sz="1900" dirty="0"/>
              <a:t> </a:t>
            </a:r>
            <a:r>
              <a:rPr lang="de-DE" sz="1900" dirty="0" err="1"/>
              <a:t>quality</a:t>
            </a:r>
            <a:r>
              <a:rPr lang="de-DE" sz="1900" dirty="0"/>
              <a:t> </a:t>
            </a:r>
            <a:r>
              <a:rPr lang="de-DE" sz="1900" dirty="0" err="1"/>
              <a:t>using</a:t>
            </a:r>
            <a:r>
              <a:rPr lang="de-DE" sz="1900" dirty="0"/>
              <a:t> </a:t>
            </a:r>
            <a:r>
              <a:rPr lang="de-DE" sz="1900" dirty="0" err="1"/>
              <a:t>standard</a:t>
            </a:r>
            <a:r>
              <a:rPr lang="de-DE" sz="1900" dirty="0"/>
              <a:t> </a:t>
            </a:r>
            <a:r>
              <a:rPr lang="de-DE" sz="1900" dirty="0" err="1"/>
              <a:t>error</a:t>
            </a:r>
            <a:r>
              <a:rPr lang="de-DE" sz="1900" dirty="0"/>
              <a:t> </a:t>
            </a:r>
            <a:r>
              <a:rPr lang="de-DE" sz="1900" dirty="0" err="1"/>
              <a:t>metrics</a:t>
            </a:r>
            <a:r>
              <a:rPr lang="de-DE" sz="1900" dirty="0"/>
              <a:t>.</a:t>
            </a:r>
          </a:p>
          <a:p>
            <a:pPr>
              <a:defRPr/>
            </a:pPr>
            <a:endParaRPr lang="de-DE" sz="1900" dirty="0"/>
          </a:p>
          <a:p>
            <a:pPr>
              <a:defRPr/>
            </a:pPr>
            <a:endParaRPr lang="de-DE" sz="1900" dirty="0"/>
          </a:p>
          <a:p>
            <a:pPr>
              <a:defRPr/>
            </a:pPr>
            <a:r>
              <a:rPr lang="de-DE" sz="1900" dirty="0"/>
              <a:t>The </a:t>
            </a:r>
            <a:r>
              <a:rPr lang="de-DE" sz="1900" dirty="0" err="1"/>
              <a:t>results</a:t>
            </a:r>
            <a:r>
              <a:rPr lang="de-DE" sz="1900" dirty="0"/>
              <a:t> (</a:t>
            </a:r>
            <a:r>
              <a:rPr lang="de-DE" sz="1900" dirty="0" err="1"/>
              <a:t>illustrated</a:t>
            </a:r>
            <a:r>
              <a:rPr lang="de-DE" sz="1900" dirty="0"/>
              <a:t> in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table</a:t>
            </a:r>
            <a:r>
              <a:rPr lang="de-DE" sz="1900" dirty="0"/>
              <a:t> on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next</a:t>
            </a:r>
            <a:r>
              <a:rPr lang="de-DE" sz="1900" dirty="0"/>
              <a:t> </a:t>
            </a:r>
            <a:r>
              <a:rPr lang="de-DE" sz="1900" dirty="0" err="1"/>
              <a:t>slide</a:t>
            </a:r>
            <a:r>
              <a:rPr lang="de-DE" sz="1900" dirty="0"/>
              <a:t>) </a:t>
            </a:r>
            <a:r>
              <a:rPr lang="de-DE" sz="1900" dirty="0" err="1"/>
              <a:t>show</a:t>
            </a:r>
            <a:r>
              <a:rPr lang="de-DE" sz="1900" dirty="0"/>
              <a:t> </a:t>
            </a:r>
            <a:r>
              <a:rPr lang="de-DE" sz="1900" dirty="0" err="1"/>
              <a:t>that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predictions</a:t>
            </a:r>
            <a:r>
              <a:rPr lang="de-DE" sz="1900" dirty="0"/>
              <a:t>‘ </a:t>
            </a:r>
            <a:r>
              <a:rPr lang="de-DE" sz="1900" dirty="0" err="1"/>
              <a:t>quality</a:t>
            </a:r>
            <a:r>
              <a:rPr lang="de-DE" sz="1900" dirty="0"/>
              <a:t> </a:t>
            </a:r>
            <a:r>
              <a:rPr lang="de-DE" sz="1900" dirty="0" err="1"/>
              <a:t>by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approach</a:t>
            </a:r>
            <a:r>
              <a:rPr lang="de-DE" sz="1900" dirty="0"/>
              <a:t> </a:t>
            </a:r>
            <a:r>
              <a:rPr lang="de-DE" sz="1900" dirty="0" err="1"/>
              <a:t>introduced</a:t>
            </a:r>
            <a:r>
              <a:rPr lang="de-DE" sz="1900" dirty="0"/>
              <a:t> </a:t>
            </a:r>
            <a:r>
              <a:rPr lang="de-DE" sz="1900" dirty="0" err="1"/>
              <a:t>here</a:t>
            </a:r>
            <a:r>
              <a:rPr lang="de-DE" sz="1900" dirty="0"/>
              <a:t> (ELBMB ≙ </a:t>
            </a:r>
            <a:r>
              <a:rPr lang="de-DE" sz="1900" dirty="0" err="1"/>
              <a:t>Emergent</a:t>
            </a:r>
            <a:r>
              <a:rPr lang="de-DE" sz="1900" dirty="0"/>
              <a:t> Law </a:t>
            </a:r>
            <a:r>
              <a:rPr lang="de-DE" sz="1900" dirty="0" err="1"/>
              <a:t>Based</a:t>
            </a:r>
            <a:r>
              <a:rPr lang="de-DE" sz="1900" dirty="0"/>
              <a:t> Model Building) </a:t>
            </a:r>
            <a:r>
              <a:rPr lang="de-DE" sz="1900" dirty="0" err="1"/>
              <a:t>is</a:t>
            </a:r>
            <a:r>
              <a:rPr lang="de-DE" sz="1900" dirty="0"/>
              <a:t> in </a:t>
            </a:r>
            <a:r>
              <a:rPr lang="de-DE" sz="1900" dirty="0" err="1"/>
              <a:t>the</a:t>
            </a:r>
            <a:r>
              <a:rPr lang="de-DE" sz="1900" dirty="0"/>
              <a:t> same </a:t>
            </a:r>
            <a:r>
              <a:rPr lang="de-DE" sz="1900" dirty="0" err="1"/>
              <a:t>quality</a:t>
            </a:r>
            <a:r>
              <a:rPr lang="de-DE" sz="1900" dirty="0"/>
              <a:t> grade like modern </a:t>
            </a:r>
            <a:r>
              <a:rPr lang="de-DE" sz="1900" dirty="0" err="1"/>
              <a:t>machine</a:t>
            </a:r>
            <a:r>
              <a:rPr lang="de-DE" sz="1900" dirty="0"/>
              <a:t> </a:t>
            </a:r>
            <a:r>
              <a:rPr lang="de-DE" sz="1900" dirty="0" err="1"/>
              <a:t>learning</a:t>
            </a:r>
            <a:r>
              <a:rPr lang="de-DE" sz="1900" dirty="0"/>
              <a:t> </a:t>
            </a:r>
            <a:r>
              <a:rPr lang="de-DE" sz="1900" dirty="0" err="1"/>
              <a:t>algorithms</a:t>
            </a:r>
            <a:r>
              <a:rPr lang="de-DE" sz="1900" dirty="0"/>
              <a:t>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" y="476672"/>
            <a:ext cx="8748465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9388" y="548680"/>
            <a:ext cx="49016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/>
              <a:t>3. </a:t>
            </a:r>
            <a:r>
              <a:rPr lang="de-DE" b="1" dirty="0" err="1"/>
              <a:t>Comparison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Machine</a:t>
            </a:r>
            <a:r>
              <a:rPr lang="de-DE" b="1" dirty="0"/>
              <a:t> Learning </a:t>
            </a:r>
            <a:r>
              <a:rPr lang="de-DE" b="1" dirty="0" err="1"/>
              <a:t>Algorithms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333904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95536" y="6422725"/>
            <a:ext cx="2133600" cy="365125"/>
          </a:xfrm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18</a:t>
            </a:fld>
            <a:endParaRPr lang="de-DE" sz="1000" b="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" y="476672"/>
            <a:ext cx="8748465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9388" y="548680"/>
            <a:ext cx="49016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/>
              <a:t>3. </a:t>
            </a:r>
            <a:r>
              <a:rPr lang="de-DE" b="1" dirty="0" err="1"/>
              <a:t>Comparison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Machine</a:t>
            </a:r>
            <a:r>
              <a:rPr lang="de-DE" b="1" dirty="0"/>
              <a:t> Learning </a:t>
            </a:r>
            <a:r>
              <a:rPr lang="de-DE" b="1" dirty="0" err="1"/>
              <a:t>Algorithms</a:t>
            </a:r>
            <a:endParaRPr lang="de-DE" b="1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724360"/>
              </p:ext>
            </p:extLst>
          </p:nvPr>
        </p:nvGraphicFramePr>
        <p:xfrm>
          <a:off x="611560" y="1669947"/>
          <a:ext cx="7488832" cy="4505650"/>
        </p:xfrm>
        <a:graphic>
          <a:graphicData uri="http://schemas.openxmlformats.org/drawingml/2006/table">
            <a:tbl>
              <a:tblPr/>
              <a:tblGrid>
                <a:gridCol w="10249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13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33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64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9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68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5094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Example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Approach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absolute </a:t>
                      </a:r>
                      <a:r>
                        <a:rPr lang="de-DE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squared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absolute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percentage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relative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squared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Bike</a:t>
                      </a: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RandomForest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0.19015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0.05907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GradientBoosting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0.22843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0.06897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17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ELBMB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0.15711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0.03628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RandomForest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0.01533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0.08864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0.01633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GradientBoosting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0.01343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0.01954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0.07764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0.00979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717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ELBMB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0.1278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0.07393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</a:t>
                      </a: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RandomForest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0.03857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0.26606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0.09376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GradientBoosting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0.03642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0.25123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717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ELBMB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0.03655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0.05414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0.25219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SuP_Rend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RandomForest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1.03072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1.03871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GradientBoosting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0.01134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1.00747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1.00941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717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ELBMB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0.01122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SuP_Vola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RandomForest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0.97864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0.83302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GradientBoosting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0.94824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0.80866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ELBMB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0.93986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0.81224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10600" y="1146866"/>
            <a:ext cx="84969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/>
              <a:t>ELBMB ≙ </a:t>
            </a:r>
            <a:r>
              <a:rPr lang="de-DE" sz="1600" dirty="0" err="1"/>
              <a:t>Emergent</a:t>
            </a:r>
            <a:r>
              <a:rPr lang="de-DE" sz="1600" dirty="0"/>
              <a:t> Law </a:t>
            </a:r>
            <a:r>
              <a:rPr lang="de-DE" sz="1600" dirty="0" err="1"/>
              <a:t>Based</a:t>
            </a:r>
            <a:r>
              <a:rPr lang="de-DE" sz="1600" dirty="0"/>
              <a:t> Model Building (</a:t>
            </a:r>
            <a:r>
              <a:rPr lang="de-DE" sz="1600" dirty="0" err="1"/>
              <a:t>approach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presentation</a:t>
            </a:r>
            <a:r>
              <a:rPr lang="de-DE" sz="1600" dirty="0"/>
              <a:t>)</a:t>
            </a:r>
          </a:p>
          <a:p>
            <a:pPr>
              <a:defRPr/>
            </a:pPr>
            <a:endParaRPr lang="de-DE" sz="1600" b="0" dirty="0"/>
          </a:p>
        </p:txBody>
      </p:sp>
    </p:spTree>
    <p:extLst>
      <p:ext uri="{BB962C8B-B14F-4D97-AF65-F5344CB8AC3E}">
        <p14:creationId xmlns:p14="http://schemas.microsoft.com/office/powerpoint/2010/main" val="3342519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19</a:t>
            </a:fld>
            <a:endParaRPr lang="de-DE" sz="1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457200" y="1052736"/>
                <a:ext cx="8363272" cy="47477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de-DE" sz="1600" b="0" dirty="0" err="1"/>
                  <a:t>Question</a:t>
                </a:r>
                <a:r>
                  <a:rPr lang="de-DE" sz="1600" b="0" dirty="0"/>
                  <a:t>: </a:t>
                </a:r>
                <a:endParaRPr lang="de-DE" sz="1600" b="0" dirty="0" smtClean="0"/>
              </a:p>
              <a:p>
                <a:pPr>
                  <a:defRPr/>
                </a:pPr>
                <a:r>
                  <a:rPr lang="de-DE" sz="1600" b="0" dirty="0" err="1" smtClean="0"/>
                  <a:t>What</a:t>
                </a:r>
                <a:r>
                  <a:rPr lang="de-DE" sz="1600" b="0" dirty="0" smtClean="0"/>
                  <a:t> </a:t>
                </a:r>
                <a:r>
                  <a:rPr lang="de-DE" sz="1600" b="0" dirty="0" err="1"/>
                  <a:t>can</a:t>
                </a:r>
                <a:r>
                  <a:rPr lang="de-DE" sz="1600" b="0" dirty="0"/>
                  <a:t> </a:t>
                </a:r>
                <a:r>
                  <a:rPr lang="de-DE" sz="1600" b="0" dirty="0" err="1"/>
                  <a:t>be</a:t>
                </a:r>
                <a:r>
                  <a:rPr lang="de-DE" sz="1600" b="0" dirty="0"/>
                  <a:t> </a:t>
                </a:r>
                <a:r>
                  <a:rPr lang="de-DE" sz="1600" b="0" dirty="0" err="1"/>
                  <a:t>said</a:t>
                </a:r>
                <a:r>
                  <a:rPr lang="de-DE" sz="1600" b="0" dirty="0"/>
                  <a:t> in </a:t>
                </a:r>
                <a:r>
                  <a:rPr lang="de-DE" sz="1600" b="0" dirty="0" err="1"/>
                  <a:t>general</a:t>
                </a:r>
                <a:r>
                  <a:rPr lang="de-DE" sz="1600" b="0" dirty="0"/>
                  <a:t> </a:t>
                </a:r>
                <a:r>
                  <a:rPr lang="de-DE" sz="1600" b="0" dirty="0" err="1"/>
                  <a:t>about</a:t>
                </a:r>
                <a:r>
                  <a:rPr lang="de-DE" sz="1600" b="0" dirty="0"/>
                  <a:t> </a:t>
                </a:r>
                <a:r>
                  <a:rPr lang="de-DE" sz="1600" b="0" dirty="0" err="1"/>
                  <a:t>the</a:t>
                </a:r>
                <a:r>
                  <a:rPr lang="de-DE" sz="1600" b="0" dirty="0"/>
                  <a:t> </a:t>
                </a:r>
                <a:r>
                  <a:rPr lang="de-DE" sz="1600" b="0" dirty="0" err="1"/>
                  <a:t>frequenc</a:t>
                </a:r>
                <a:r>
                  <a:rPr lang="de-DE" sz="1600" dirty="0" err="1"/>
                  <a:t>y</a:t>
                </a:r>
                <a:r>
                  <a:rPr lang="de-DE" sz="1600" b="0" dirty="0"/>
                  <a:t> </a:t>
                </a:r>
                <a:r>
                  <a:rPr lang="de-DE" sz="1600" b="0" dirty="0" err="1"/>
                  <a:t>of</a:t>
                </a:r>
                <a:r>
                  <a:rPr lang="de-DE" sz="1600" b="0" dirty="0"/>
                  <a:t> </a:t>
                </a:r>
                <a:r>
                  <a:rPr lang="de-DE" sz="1600" b="0" dirty="0" err="1"/>
                  <a:t>true</a:t>
                </a:r>
                <a:r>
                  <a:rPr lang="de-DE" sz="1600" b="0" dirty="0"/>
                  <a:t> </a:t>
                </a:r>
                <a:r>
                  <a:rPr lang="de-DE" sz="1600" b="0" dirty="0" err="1"/>
                  <a:t>predictions</a:t>
                </a:r>
                <a:r>
                  <a:rPr lang="de-DE" sz="1600" b="0" dirty="0"/>
                  <a:t> </a:t>
                </a:r>
                <a:r>
                  <a:rPr lang="de-DE" sz="1600" b="0" dirty="0" err="1"/>
                  <a:t>with</a:t>
                </a:r>
                <a:r>
                  <a:rPr lang="de-DE" sz="1600" b="0" dirty="0"/>
                  <a:t> </a:t>
                </a:r>
                <a:r>
                  <a:rPr lang="de-DE" sz="1600" b="0" dirty="0" err="1"/>
                  <a:t>emergent</a:t>
                </a:r>
                <a:r>
                  <a:rPr lang="de-DE" sz="1600" b="0" dirty="0"/>
                  <a:t> </a:t>
                </a:r>
                <a:r>
                  <a:rPr lang="de-DE" sz="1600" b="0" dirty="0" err="1"/>
                  <a:t>laws</a:t>
                </a:r>
                <a:r>
                  <a:rPr lang="de-DE" sz="1600" b="0" dirty="0"/>
                  <a:t>?</a:t>
                </a:r>
              </a:p>
              <a:p>
                <a:pPr>
                  <a:lnSpc>
                    <a:spcPct val="75000"/>
                  </a:lnSpc>
                  <a:defRPr/>
                </a:pPr>
                <a:endParaRPr lang="de-DE" sz="1400" dirty="0"/>
              </a:p>
              <a:p>
                <a:pPr>
                  <a:lnSpc>
                    <a:spcPct val="75000"/>
                  </a:lnSpc>
                  <a:defRPr/>
                </a:pPr>
                <a:endParaRPr lang="de-DE" sz="1400" dirty="0"/>
              </a:p>
              <a:p>
                <a:pPr>
                  <a:defRPr/>
                </a:pPr>
                <a:r>
                  <a:rPr lang="de-DE" sz="1600" b="0" dirty="0"/>
                  <a:t>Approach:</a:t>
                </a:r>
              </a:p>
              <a:p>
                <a:pPr>
                  <a:defRPr/>
                </a:pPr>
                <a:r>
                  <a:rPr lang="de-DE" sz="1600" dirty="0"/>
                  <a:t>Search </a:t>
                </a:r>
                <a:r>
                  <a:rPr lang="de-DE" sz="1600" dirty="0" err="1"/>
                  <a:t>for</a:t>
                </a:r>
                <a:r>
                  <a:rPr lang="de-DE" sz="1600" dirty="0"/>
                  <a:t> Laws in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database</a:t>
                </a:r>
                <a:r>
                  <a:rPr lang="de-DE" sz="1600" dirty="0"/>
                  <a:t> at time t </a:t>
                </a:r>
                <a:r>
                  <a:rPr lang="de-DE" sz="1600" dirty="0" err="1"/>
                  <a:t>and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verification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their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predictions</a:t>
                </a:r>
                <a:r>
                  <a:rPr lang="de-DE" sz="1600" dirty="0"/>
                  <a:t> at time </a:t>
                </a:r>
                <a:r>
                  <a:rPr lang="de-DE" sz="1600" dirty="0" err="1"/>
                  <a:t>t+T</a:t>
                </a:r>
                <a:endParaRPr lang="de-DE" sz="1600" dirty="0"/>
              </a:p>
              <a:p>
                <a:pPr>
                  <a:defRPr/>
                </a:pPr>
                <a:endParaRPr lang="de-DE" sz="1600" dirty="0"/>
              </a:p>
              <a:p>
                <a:pPr>
                  <a:defRPr/>
                </a:pPr>
                <a:endParaRPr lang="de-DE" sz="1600" dirty="0"/>
              </a:p>
              <a:p>
                <a:pPr>
                  <a:defRPr/>
                </a:pPr>
                <a:endParaRPr lang="de-DE" sz="1600" dirty="0"/>
              </a:p>
              <a:p>
                <a:pPr>
                  <a:defRPr/>
                </a:pPr>
                <a:r>
                  <a:rPr lang="de-DE" sz="1600" b="1" dirty="0"/>
                  <a:t>A </a:t>
                </a:r>
                <a:r>
                  <a:rPr lang="de-DE" sz="1600" b="1" dirty="0" err="1"/>
                  <a:t>wrong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prediction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shows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that</a:t>
                </a:r>
                <a:r>
                  <a:rPr lang="de-DE" sz="1600" b="1" dirty="0"/>
                  <a:t> a </a:t>
                </a:r>
                <a:r>
                  <a:rPr lang="de-DE" sz="1600" b="1" dirty="0" err="1"/>
                  <a:t>new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pattern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occurred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for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the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first</a:t>
                </a:r>
                <a:r>
                  <a:rPr lang="de-DE" sz="1600" b="1" dirty="0"/>
                  <a:t> time </a:t>
                </a:r>
                <a:r>
                  <a:rPr lang="de-DE" sz="1600" b="1" dirty="0" err="1"/>
                  <a:t>which</a:t>
                </a:r>
                <a:r>
                  <a:rPr lang="de-DE" sz="1600" b="1" dirty="0"/>
                  <a:t> was so </a:t>
                </a:r>
                <a:r>
                  <a:rPr lang="de-DE" sz="1600" b="1" dirty="0" err="1"/>
                  <a:t>far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never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observed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before</a:t>
                </a:r>
                <a:r>
                  <a:rPr lang="de-DE" sz="1600" b="1" dirty="0"/>
                  <a:t>!</a:t>
                </a:r>
              </a:p>
              <a:p>
                <a:pPr>
                  <a:defRPr/>
                </a:pPr>
                <a:endParaRPr lang="de-DE" sz="1400" dirty="0"/>
              </a:p>
              <a:p>
                <a:pPr>
                  <a:defRPr/>
                </a:pPr>
                <a:endParaRPr lang="de-DE" sz="1600" dirty="0"/>
              </a:p>
              <a:p>
                <a:pPr>
                  <a:defRPr/>
                </a:pPr>
                <a:endParaRPr lang="de-DE" sz="1600" dirty="0"/>
              </a:p>
              <a:p>
                <a:pPr>
                  <a:defRPr/>
                </a:pPr>
                <a:r>
                  <a:rPr lang="de-DE" sz="1600" dirty="0" err="1"/>
                  <a:t>Searched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for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laws</a:t>
                </a:r>
                <a:r>
                  <a:rPr lang="de-DE" sz="1600" dirty="0"/>
                  <a:t> in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form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/>
                        <a:ea typeface="Cambria Math"/>
                      </a:rPr>
                      <m:t>∀</m:t>
                    </m:r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de-DE" sz="1600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𝑚𝑒𝑎𝑛</m:t>
                        </m:r>
                      </m:e>
                      <m:sub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de-DE" sz="16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sz="16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de-DE" sz="16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6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de-DE" sz="1600" i="1">
                        <a:latin typeface="Cambria Math"/>
                        <a:ea typeface="Cambria Math"/>
                      </a:rPr>
                      <m:t>≥</m:t>
                    </m:r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≤</m:t>
                        </m:r>
                      </m:e>
                    </m:d>
                    <m:r>
                      <a:rPr lang="de-DE" sz="1600" i="1">
                        <a:latin typeface="Cambria Math"/>
                        <a:ea typeface="Cambria Math"/>
                      </a:rPr>
                      <m:t>0)</m:t>
                    </m:r>
                  </m:oMath>
                </a14:m>
                <a:endParaRPr lang="de-DE" sz="1600" dirty="0"/>
              </a:p>
              <a:p>
                <a:pPr>
                  <a:defRPr/>
                </a:pPr>
                <a:endParaRPr lang="de-DE" sz="1600" dirty="0"/>
              </a:p>
              <a:p>
                <a:pPr>
                  <a:defRPr/>
                </a:pPr>
                <a:r>
                  <a:rPr lang="de-DE" sz="1600" dirty="0"/>
                  <a:t>Rate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true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predictions</a:t>
                </a:r>
                <a:r>
                  <a:rPr lang="de-DE" sz="16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>
                        <a:latin typeface="Cambria Math"/>
                      </a:rPr>
                      <m:t>Rel</m:t>
                    </m:r>
                    <m:r>
                      <a:rPr lang="de-DE" sz="16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𝐶𝑜𝑛𝑓𝑖𝑟𝑚𝑒𝑑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𝑃𝑟𝑒𝑑𝑖𝑐𝑡𝑖𝑜𝑛𝑠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𝑃𝑟𝑒𝑑𝑖𝑐𝑡𝑖𝑜𝑛𝑠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𝐷𝑖𝑣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𝑡𝑖𝑚𝑒𝑠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𝑐𝑜𝑛𝑓𝑖𝑟𝑚𝑒𝑑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𝐿𝑎𝑤𝑠</m:t>
                        </m:r>
                      </m:den>
                    </m:f>
                  </m:oMath>
                </a14:m>
                <a:endParaRPr lang="de-DE" sz="1600" dirty="0"/>
              </a:p>
              <a:p>
                <a:pPr>
                  <a:defRPr/>
                </a:pPr>
                <a:endParaRPr lang="de-DE" sz="1600" dirty="0"/>
              </a:p>
              <a:p>
                <a:pPr>
                  <a:defRPr/>
                </a:pPr>
                <a:r>
                  <a:rPr lang="de-DE" sz="1600" b="0" dirty="0" err="1"/>
                  <a:t>Classification</a:t>
                </a:r>
                <a:r>
                  <a:rPr lang="de-DE" sz="1600" b="0" dirty="0"/>
                  <a:t> </a:t>
                </a:r>
                <a:r>
                  <a:rPr lang="de-DE" sz="1600" b="0" dirty="0" err="1"/>
                  <a:t>of</a:t>
                </a:r>
                <a:r>
                  <a:rPr lang="de-DE" sz="1600" b="0" dirty="0"/>
                  <a:t> </a:t>
                </a:r>
                <a:r>
                  <a:rPr lang="de-DE" sz="1600" b="0" dirty="0" err="1"/>
                  <a:t>laws</a:t>
                </a:r>
                <a:r>
                  <a:rPr lang="de-DE" sz="1600" b="0" dirty="0"/>
                  <a:t> </a:t>
                </a:r>
                <a:r>
                  <a:rPr lang="de-DE" sz="1600" b="0" dirty="0" err="1"/>
                  <a:t>into</a:t>
                </a:r>
                <a:r>
                  <a:rPr lang="de-DE" sz="1600" b="0" dirty="0"/>
                  <a:t> </a:t>
                </a:r>
                <a:r>
                  <a:rPr lang="de-DE" sz="1600" b="0" dirty="0" err="1"/>
                  <a:t>Div-Classes</a:t>
                </a:r>
                <a:r>
                  <a:rPr lang="de-DE" sz="1600" b="0" dirty="0"/>
                  <a:t> (Objects)</a:t>
                </a:r>
                <a:endParaRPr lang="de-DE" sz="1600" dirty="0"/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052736"/>
                <a:ext cx="8363272" cy="4747710"/>
              </a:xfrm>
              <a:prstGeom prst="rect">
                <a:avLst/>
              </a:prstGeom>
              <a:blipFill rotWithShape="1">
                <a:blip r:embed="rId3"/>
                <a:stretch>
                  <a:fillRect l="-364" t="-385" b="-7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" y="476672"/>
            <a:ext cx="8005121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79388" y="548680"/>
            <a:ext cx="28800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/>
              <a:t>4. </a:t>
            </a:r>
            <a:r>
              <a:rPr lang="de-DE" b="1" dirty="0" err="1"/>
              <a:t>Reliability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Meta-Laws</a:t>
            </a:r>
          </a:p>
        </p:txBody>
      </p:sp>
    </p:spTree>
    <p:extLst>
      <p:ext uri="{BB962C8B-B14F-4D97-AF65-F5344CB8AC3E}">
        <p14:creationId xmlns:p14="http://schemas.microsoft.com/office/powerpoint/2010/main" val="225507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F628A45A-889B-451C-B597-5C8CBBABE8F5}" type="slidenum">
              <a:rPr lang="de-DE" sz="1000" b="0"/>
              <a:pPr eaLnBrk="1" hangingPunct="1"/>
              <a:t>2</a:t>
            </a:fld>
            <a:endParaRPr lang="de-DE" sz="1000" b="0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187450" y="693143"/>
            <a:ext cx="24479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de-DE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Übersicht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095375" y="1203325"/>
            <a:ext cx="18415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44415" y="1718975"/>
            <a:ext cx="874806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200000"/>
              </a:lnSpc>
            </a:pPr>
            <a:r>
              <a:rPr lang="de-DE" sz="1800" b="0" dirty="0"/>
              <a:t>0. </a:t>
            </a:r>
            <a:r>
              <a:rPr lang="de-DE" sz="1800" b="0" dirty="0" err="1"/>
              <a:t>Introduction</a:t>
            </a:r>
            <a:r>
              <a:rPr lang="de-DE" sz="1800" b="0" dirty="0"/>
              <a:t/>
            </a:r>
            <a:br>
              <a:rPr lang="de-DE" sz="1800" b="0" dirty="0"/>
            </a:br>
            <a:r>
              <a:rPr lang="de-DE" sz="1800" b="0" dirty="0"/>
              <a:t>1. </a:t>
            </a:r>
            <a:r>
              <a:rPr lang="de-DE" sz="1800" b="0" dirty="0" err="1"/>
              <a:t>Objective</a:t>
            </a:r>
            <a:r>
              <a:rPr lang="de-DE" sz="1800" b="0" dirty="0"/>
              <a:t> Knowledge </a:t>
            </a:r>
            <a:r>
              <a:rPr lang="de-DE" sz="1800" b="0" dirty="0" err="1"/>
              <a:t>and</a:t>
            </a:r>
            <a:r>
              <a:rPr lang="de-DE" sz="1800" b="0" dirty="0"/>
              <a:t> </a:t>
            </a:r>
            <a:r>
              <a:rPr lang="de-DE" sz="1800" b="0" dirty="0" err="1"/>
              <a:t>Falsifiable</a:t>
            </a:r>
            <a:r>
              <a:rPr lang="de-DE" sz="1800" b="0" dirty="0"/>
              <a:t> </a:t>
            </a:r>
            <a:r>
              <a:rPr lang="de-DE" sz="1800" b="0" dirty="0" err="1"/>
              <a:t>Predictions</a:t>
            </a:r>
            <a:r>
              <a:rPr lang="de-DE" sz="1800" b="0" dirty="0"/>
              <a:t> - Asset Price Inflation</a:t>
            </a:r>
            <a:br>
              <a:rPr lang="de-DE" sz="1800" b="0" dirty="0"/>
            </a:br>
            <a:r>
              <a:rPr lang="de-DE" sz="1800" b="0" dirty="0"/>
              <a:t>2. </a:t>
            </a:r>
            <a:r>
              <a:rPr lang="de-DE" sz="1800" b="0" dirty="0" err="1"/>
              <a:t>Combination</a:t>
            </a:r>
            <a:r>
              <a:rPr lang="de-DE" sz="1800" b="0" dirty="0"/>
              <a:t> </a:t>
            </a:r>
            <a:r>
              <a:rPr lang="de-DE" sz="1800" b="0" dirty="0" err="1"/>
              <a:t>of</a:t>
            </a:r>
            <a:r>
              <a:rPr lang="de-DE" sz="1800" b="0" dirty="0"/>
              <a:t> Laws </a:t>
            </a:r>
            <a:r>
              <a:rPr lang="de-DE" sz="1800" b="0" dirty="0" err="1"/>
              <a:t>and</a:t>
            </a:r>
            <a:r>
              <a:rPr lang="de-DE" sz="1800" b="0" dirty="0"/>
              <a:t> Objects – Returns at </a:t>
            </a:r>
            <a:r>
              <a:rPr lang="de-DE" sz="1800" b="0" dirty="0" err="1"/>
              <a:t>Lending</a:t>
            </a:r>
            <a:r>
              <a:rPr lang="de-DE" sz="1800" b="0" dirty="0"/>
              <a:t> Club</a:t>
            </a:r>
          </a:p>
          <a:p>
            <a:pPr marL="0" indent="0" eaLnBrk="1" hangingPunct="1">
              <a:lnSpc>
                <a:spcPct val="200000"/>
              </a:lnSpc>
            </a:pPr>
            <a:r>
              <a:rPr lang="de-DE" sz="1800" b="0" dirty="0"/>
              <a:t>3. </a:t>
            </a:r>
            <a:r>
              <a:rPr lang="de-DE" sz="1800" b="0" dirty="0" err="1"/>
              <a:t>Comparison</a:t>
            </a:r>
            <a:r>
              <a:rPr lang="de-DE" sz="1800" b="0" dirty="0"/>
              <a:t> </a:t>
            </a:r>
            <a:r>
              <a:rPr lang="de-DE" sz="1800" b="0" dirty="0" err="1"/>
              <a:t>with</a:t>
            </a:r>
            <a:r>
              <a:rPr lang="de-DE" sz="1800" b="0" dirty="0"/>
              <a:t> </a:t>
            </a:r>
            <a:r>
              <a:rPr lang="de-DE" sz="1800" b="0" dirty="0" err="1"/>
              <a:t>Machine</a:t>
            </a:r>
            <a:r>
              <a:rPr lang="de-DE" sz="1800" b="0" dirty="0"/>
              <a:t> Learning </a:t>
            </a:r>
            <a:r>
              <a:rPr lang="de-DE" sz="1800" b="0" dirty="0" err="1"/>
              <a:t>Algorithms</a:t>
            </a:r>
            <a:endParaRPr lang="de-DE" sz="1800" b="0" dirty="0"/>
          </a:p>
          <a:p>
            <a:pPr marL="0" indent="0" eaLnBrk="1" hangingPunct="1">
              <a:lnSpc>
                <a:spcPct val="200000"/>
              </a:lnSpc>
            </a:pPr>
            <a:r>
              <a:rPr lang="de-DE" sz="1800" b="0" dirty="0"/>
              <a:t>4. </a:t>
            </a:r>
            <a:r>
              <a:rPr lang="de-DE" sz="1800" b="0" dirty="0" err="1"/>
              <a:t>Reliability</a:t>
            </a:r>
            <a:r>
              <a:rPr lang="de-DE" sz="1800" b="0" dirty="0"/>
              <a:t> </a:t>
            </a:r>
            <a:r>
              <a:rPr lang="de-DE" sz="1800" b="0" dirty="0" err="1"/>
              <a:t>and</a:t>
            </a:r>
            <a:r>
              <a:rPr lang="de-DE" sz="1800" b="0" dirty="0"/>
              <a:t> Meta-Laws</a:t>
            </a: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548680"/>
            <a:ext cx="5219700" cy="5032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0" y="693143"/>
            <a:ext cx="5040313" cy="3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2000" b="1" dirty="0"/>
              <a:t>Content </a:t>
            </a:r>
            <a:r>
              <a:rPr lang="de-DE" sz="2000" b="1" dirty="0" err="1"/>
              <a:t>Overview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123529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20</a:t>
            </a:fld>
            <a:endParaRPr lang="de-DE" sz="1000" b="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3528" y="1277088"/>
            <a:ext cx="7920880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0" dirty="0" err="1"/>
              <a:t>Results</a:t>
            </a:r>
            <a:r>
              <a:rPr lang="de-DE" b="0" dirty="0"/>
              <a:t>:</a:t>
            </a:r>
          </a:p>
          <a:p>
            <a:pPr>
              <a:lnSpc>
                <a:spcPct val="75000"/>
              </a:lnSpc>
              <a:defRPr/>
            </a:pPr>
            <a:endParaRPr lang="de-DE" sz="1400" b="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75928" y="5373216"/>
            <a:ext cx="79208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/>
              <a:t>The </a:t>
            </a:r>
            <a:r>
              <a:rPr lang="de-DE" b="1" dirty="0" err="1"/>
              <a:t>more</a:t>
            </a:r>
            <a:r>
              <a:rPr lang="de-DE" b="1" dirty="0"/>
              <a:t> </a:t>
            </a:r>
            <a:r>
              <a:rPr lang="de-DE" b="1" dirty="0" err="1"/>
              <a:t>frequently</a:t>
            </a:r>
            <a:r>
              <a:rPr lang="de-DE" b="1" dirty="0"/>
              <a:t> a </a:t>
            </a:r>
            <a:r>
              <a:rPr lang="de-DE" b="1" dirty="0" err="1"/>
              <a:t>pattern</a:t>
            </a:r>
            <a:r>
              <a:rPr lang="de-DE" b="1" dirty="0"/>
              <a:t> was </a:t>
            </a:r>
            <a:r>
              <a:rPr lang="de-DE" b="1" dirty="0" err="1"/>
              <a:t>always</a:t>
            </a:r>
            <a:r>
              <a:rPr lang="de-DE" b="1" dirty="0"/>
              <a:t> </a:t>
            </a:r>
            <a:r>
              <a:rPr lang="de-DE" b="1" dirty="0" err="1"/>
              <a:t>observed</a:t>
            </a:r>
            <a:r>
              <a:rPr lang="de-DE" b="1" dirty="0"/>
              <a:t> </a:t>
            </a:r>
            <a:r>
              <a:rPr lang="de-DE" b="1" dirty="0" err="1"/>
              <a:t>before</a:t>
            </a:r>
            <a:r>
              <a:rPr lang="de-DE" b="1" dirty="0"/>
              <a:t>,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higher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relative </a:t>
            </a:r>
            <a:r>
              <a:rPr lang="de-DE" b="1" dirty="0" err="1"/>
              <a:t>frequency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true</a:t>
            </a:r>
            <a:r>
              <a:rPr lang="de-DE" b="1" dirty="0"/>
              <a:t> </a:t>
            </a:r>
            <a:r>
              <a:rPr lang="de-DE" b="1" dirty="0" err="1"/>
              <a:t>predictions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rarer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appearance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patterns</a:t>
            </a:r>
            <a:r>
              <a:rPr lang="de-DE" b="1" dirty="0"/>
              <a:t> </a:t>
            </a:r>
            <a:r>
              <a:rPr lang="de-DE" b="1" dirty="0" err="1"/>
              <a:t>never</a:t>
            </a:r>
            <a:r>
              <a:rPr lang="de-DE" b="1" dirty="0"/>
              <a:t> </a:t>
            </a:r>
            <a:r>
              <a:rPr lang="de-DE" b="1" dirty="0" err="1"/>
              <a:t>observed</a:t>
            </a:r>
            <a:r>
              <a:rPr lang="de-DE" b="1" dirty="0"/>
              <a:t> </a:t>
            </a:r>
            <a:r>
              <a:rPr lang="de-DE" b="1" dirty="0" err="1"/>
              <a:t>before</a:t>
            </a:r>
            <a:r>
              <a:rPr lang="de-DE" b="1" dirty="0"/>
              <a:t>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" y="476672"/>
            <a:ext cx="8005121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79388" y="548680"/>
            <a:ext cx="28800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/>
              <a:t>4. </a:t>
            </a:r>
            <a:r>
              <a:rPr lang="de-DE" b="1" dirty="0" err="1"/>
              <a:t>Reliability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Meta-Laws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2060848"/>
            <a:ext cx="4506731" cy="3247157"/>
          </a:xfrm>
          <a:prstGeom prst="rect">
            <a:avLst/>
          </a:prstGeom>
        </p:spPr>
      </p:pic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11837"/>
              </p:ext>
            </p:extLst>
          </p:nvPr>
        </p:nvGraphicFramePr>
        <p:xfrm>
          <a:off x="4951163" y="1844824"/>
          <a:ext cx="4085333" cy="3498768"/>
        </p:xfrm>
        <a:graphic>
          <a:graphicData uri="http://schemas.openxmlformats.org/drawingml/2006/table">
            <a:tbl>
              <a:tblPr/>
              <a:tblGrid>
                <a:gridCol w="12706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71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71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03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AnzH_Total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AnzB_Total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Reliability_Total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DiV&lt;1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3755762004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2018839398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0.537531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1&lt;=DiV&lt;2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1847883992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1149058410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0.621824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2&lt;=DiV&lt;4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1777168036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1241134884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0.698378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4&lt;=DiV&lt;8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1258863834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989538652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0.786057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8&lt;=DiV&lt;16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701756106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608925678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0.867717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16&lt;=DiV&lt;32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308575195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283810805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0.919746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32&lt;=DiV&lt;64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92386925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87853317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0.950928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64&lt;=DiV&lt;128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20671177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20234296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0.978865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128&lt;=DiV&lt;256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6413360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6371912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0.993537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256&lt;=DiV&lt;512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3017190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3009240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0.997365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512&lt;=DiV&lt;1024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1465252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1463322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0.998683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1024&lt;=DiV&lt;2048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723926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723522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0.999442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2048&lt;=DiV&lt;4096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408612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408527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0.999792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4096&lt;=DiV&lt;8192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224394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224354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0.999822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8192&lt;=DiV&lt;16384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116534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116527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0.999940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16384&lt;=DiV&lt;32768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74363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74360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0.999960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DiV&gt;=32768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0.999961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16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21</a:t>
            </a:fld>
            <a:endParaRPr lang="de-DE" sz="1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107503" y="1124744"/>
                <a:ext cx="9036495" cy="14388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de-DE" dirty="0" err="1"/>
                  <a:t>Question</a:t>
                </a:r>
                <a:r>
                  <a:rPr lang="de-DE" dirty="0"/>
                  <a:t>: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it</a:t>
                </a:r>
                <a:r>
                  <a:rPr lang="de-DE" dirty="0"/>
                  <a:t>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find </a:t>
                </a:r>
                <a:r>
                  <a:rPr lang="de-DE" dirty="0" err="1"/>
                  <a:t>laws</a:t>
                </a:r>
                <a:r>
                  <a:rPr lang="de-DE" dirty="0"/>
                  <a:t> </a:t>
                </a:r>
                <a:r>
                  <a:rPr lang="de-DE" dirty="0" err="1"/>
                  <a:t>about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predictive</a:t>
                </a:r>
                <a:r>
                  <a:rPr lang="de-DE" dirty="0"/>
                  <a:t> </a:t>
                </a:r>
                <a:r>
                  <a:rPr lang="de-DE" dirty="0" err="1"/>
                  <a:t>performance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emergent</a:t>
                </a:r>
                <a:r>
                  <a:rPr lang="de-DE" dirty="0"/>
                  <a:t> </a:t>
                </a:r>
                <a:r>
                  <a:rPr lang="de-DE" dirty="0" err="1"/>
                  <a:t>laws</a:t>
                </a:r>
                <a:r>
                  <a:rPr lang="de-DE" dirty="0"/>
                  <a:t>?</a:t>
                </a:r>
              </a:p>
              <a:p>
                <a:pPr>
                  <a:lnSpc>
                    <a:spcPct val="75000"/>
                  </a:lnSpc>
                  <a:defRPr/>
                </a:pPr>
                <a:endParaRPr lang="de-DE" dirty="0"/>
              </a:p>
              <a:p>
                <a:pPr>
                  <a:defRPr/>
                </a:pPr>
                <a:r>
                  <a:rPr lang="de-DE" sz="1600" dirty="0"/>
                  <a:t>1. </a:t>
                </a:r>
                <a:r>
                  <a:rPr lang="de-DE" sz="1600" dirty="0" err="1"/>
                  <a:t>For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emergent</a:t>
                </a:r>
                <a:r>
                  <a:rPr lang="de-DE" sz="1600" dirty="0"/>
                  <a:t> </a:t>
                </a:r>
                <a:r>
                  <a:rPr lang="de-DE" sz="1600" dirty="0" err="1"/>
                  <a:t>laws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with</a:t>
                </a:r>
                <a:r>
                  <a:rPr lang="de-DE" sz="1600" dirty="0"/>
                  <a:t> a </a:t>
                </a:r>
                <a:r>
                  <a:rPr lang="de-DE" sz="1600" dirty="0" err="1"/>
                  <a:t>certain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degree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verification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DiV</a:t>
                </a:r>
                <a:r>
                  <a:rPr lang="de-DE" sz="1600" dirty="0"/>
                  <a:t>, </a:t>
                </a:r>
                <a:r>
                  <a:rPr lang="de-DE" sz="1600" dirty="0" err="1"/>
                  <a:t>there</a:t>
                </a:r>
                <a:r>
                  <a:rPr lang="de-DE" sz="1600" dirty="0"/>
                  <a:t> </a:t>
                </a:r>
                <a:r>
                  <a:rPr lang="de-DE" sz="1600" dirty="0" smtClean="0"/>
                  <a:t>was </a:t>
                </a:r>
                <a:r>
                  <a:rPr lang="de-DE" sz="1600" dirty="0" err="1"/>
                  <a:t>always</a:t>
                </a:r>
                <a:r>
                  <a:rPr lang="de-DE" sz="1600" dirty="0"/>
                  <a:t> a </a:t>
                </a:r>
                <a:r>
                  <a:rPr lang="de-DE" sz="1600" dirty="0" err="1"/>
                  <a:t>number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predictions</a:t>
                </a:r>
                <a:r>
                  <a:rPr lang="de-DE" sz="1600" dirty="0"/>
                  <a:t> </a:t>
                </a:r>
                <a:r>
                  <a:rPr lang="de-DE" sz="1600" dirty="0" smtClean="0"/>
                  <a:t>TU</a:t>
                </a:r>
                <a:br>
                  <a:rPr lang="de-DE" sz="1600" dirty="0" smtClean="0"/>
                </a:br>
                <a:r>
                  <a:rPr lang="de-DE" sz="1600" dirty="0" smtClean="0"/>
                  <a:t>    </a:t>
                </a:r>
                <a:r>
                  <a:rPr lang="de-DE" sz="1600" dirty="0" err="1"/>
                  <a:t>for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which</a:t>
                </a:r>
                <a:r>
                  <a:rPr lang="de-DE" sz="1600" dirty="0"/>
                  <a:t> </a:t>
                </a:r>
                <a:r>
                  <a:rPr lang="de-DE" sz="1600" dirty="0" smtClean="0"/>
                  <a:t>a </a:t>
                </a:r>
                <a:r>
                  <a:rPr lang="de-DE" sz="1600" dirty="0" err="1"/>
                  <a:t>certain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Reliability</a:t>
                </a:r>
                <a:r>
                  <a:rPr lang="de-DE" sz="1600" dirty="0"/>
                  <a:t> r was </a:t>
                </a:r>
                <a:r>
                  <a:rPr lang="de-DE" sz="1600" dirty="0" err="1"/>
                  <a:t>always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reached</a:t>
                </a:r>
                <a:r>
                  <a:rPr lang="de-DE" sz="1600" dirty="0"/>
                  <a:t>:</a:t>
                </a:r>
              </a:p>
              <a:p>
                <a:pPr>
                  <a:lnSpc>
                    <a:spcPct val="75000"/>
                  </a:lnSpc>
                  <a:defRPr/>
                </a:pPr>
                <a:endParaRPr lang="de-DE" sz="1600" dirty="0"/>
              </a:p>
              <a:p>
                <a:pPr>
                  <a:lnSpc>
                    <a:spcPct val="75000"/>
                  </a:lnSpc>
                  <a:defRPr/>
                </a:pPr>
                <a:r>
                  <a:rPr lang="de-DE" sz="1600" dirty="0"/>
                  <a:t>    (</a:t>
                </a:r>
                <a:r>
                  <a:rPr lang="de-DE" sz="1600" dirty="0" err="1"/>
                  <a:t>For</a:t>
                </a:r>
                <a:r>
                  <a:rPr lang="de-DE" sz="1600" b="0" dirty="0"/>
                  <a:t> T&gt;=Tu </a:t>
                </a:r>
                <a:r>
                  <a:rPr lang="de-DE" sz="1600" b="0" dirty="0" err="1"/>
                  <a:t>applies</a:t>
                </a:r>
                <a:r>
                  <a:rPr lang="de-DE" sz="1600" b="0" dirty="0"/>
                  <a:t>: </a:t>
                </a:r>
                <a14:m>
                  <m:oMath xmlns:m="http://schemas.openxmlformats.org/officeDocument/2006/math">
                    <m:r>
                      <a:rPr lang="de-DE" sz="1600" b="0" i="1" dirty="0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de-DE" sz="1600" b="0" i="1" dirty="0" smtClean="0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de-DE" sz="16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e-DE" sz="1600" b="0" i="1" dirty="0" smtClean="0">
                            <a:latin typeface="Cambria Math"/>
                          </a:rPr>
                          <m:t>𝑅𝑒𝑙</m:t>
                        </m:r>
                        <m:d>
                          <m:dPr>
                            <m:ctrlPr>
                              <a:rPr lang="de-DE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i="1" dirty="0">
                                    <a:latin typeface="Cambria Math"/>
                                  </a:rPr>
                                  <m:t>𝐷𝑖𝑉</m:t>
                                </m:r>
                              </m:e>
                              <m:sub>
                                <m:r>
                                  <a:rPr lang="de-DE" sz="1600" b="0" i="1" dirty="0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de-DE" sz="1600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de-DE" sz="1600" b="0" i="1" dirty="0" smtClean="0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de-DE" sz="1600" b="0" i="1" dirty="0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de-DE" sz="1600" b="0" i="1" dirty="0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de-DE" sz="1600" b="0" dirty="0"/>
                  <a:t>)</a:t>
                </a: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3" y="1124744"/>
                <a:ext cx="9036495" cy="1438855"/>
              </a:xfrm>
              <a:prstGeom prst="rect">
                <a:avLst/>
              </a:prstGeom>
              <a:blipFill rotWithShape="1">
                <a:blip r:embed="rId3"/>
                <a:stretch>
                  <a:fillRect l="-607" t="-2119" r="-135" b="-50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2" y="476672"/>
            <a:ext cx="9144001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9388" y="548680"/>
            <a:ext cx="28800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/>
              <a:t>4. </a:t>
            </a:r>
            <a:r>
              <a:rPr lang="de-DE" b="1" dirty="0" err="1"/>
              <a:t>Reliability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Meta-Laws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6"/>
          <a:stretch/>
        </p:blipFill>
        <p:spPr>
          <a:xfrm>
            <a:off x="190053" y="2889825"/>
            <a:ext cx="3309606" cy="3087877"/>
          </a:xfrm>
          <a:prstGeom prst="rect">
            <a:avLst/>
          </a:prstGeom>
        </p:spPr>
      </p:pic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602070"/>
              </p:ext>
            </p:extLst>
          </p:nvPr>
        </p:nvGraphicFramePr>
        <p:xfrm>
          <a:off x="3995934" y="2780922"/>
          <a:ext cx="4752530" cy="3024342"/>
        </p:xfrm>
        <a:graphic>
          <a:graphicData uri="http://schemas.openxmlformats.org/drawingml/2006/table">
            <a:tbl>
              <a:tblPr/>
              <a:tblGrid>
                <a:gridCol w="1316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90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9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90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90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1348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Reliability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-Level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48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1&lt;=DiV&lt;2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624935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 TU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 TU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 TU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48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2&lt;=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282039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1077154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 TU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 TU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348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4&lt;=DiV&lt;8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100512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625659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 TU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 TU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48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8&lt;=DiV&lt;16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76719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186659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1276499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 TU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48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16&lt;=DiV&lt;32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101404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161387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360278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 TU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348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32&lt;=DiV&lt;64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348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64&lt;=DiV&lt;128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348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128&lt;=DiV&lt;256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348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256&lt;=DiV&lt;512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348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512&lt;=DiV&lt;1024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348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1024&lt;=DiV&lt;2048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127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2048&lt;=DiV&lt;4096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127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Div&gt;=4096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009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22</a:t>
            </a:fld>
            <a:endParaRPr lang="de-DE" sz="1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179388" y="1216004"/>
                <a:ext cx="8713092" cy="1199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de-DE" sz="1600" dirty="0"/>
                  <a:t>2.  </a:t>
                </a:r>
                <a:r>
                  <a:rPr lang="de-DE" sz="1600" dirty="0" err="1"/>
                  <a:t>There</a:t>
                </a:r>
                <a:r>
                  <a:rPr lang="de-DE" sz="1600" dirty="0"/>
                  <a:t> </a:t>
                </a:r>
                <a:r>
                  <a:rPr lang="de-DE" sz="1600" dirty="0" smtClean="0"/>
                  <a:t>was </a:t>
                </a:r>
                <a:r>
                  <a:rPr lang="de-DE" sz="1600" dirty="0" err="1"/>
                  <a:t>always</a:t>
                </a:r>
                <a:r>
                  <a:rPr lang="de-DE" sz="1600" dirty="0"/>
                  <a:t> a </a:t>
                </a:r>
                <a:r>
                  <a:rPr lang="de-DE" sz="1600" dirty="0" err="1"/>
                  <a:t>number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predictions</a:t>
                </a:r>
                <a:r>
                  <a:rPr lang="de-DE" sz="1600" dirty="0"/>
                  <a:t> T </a:t>
                </a:r>
                <a:r>
                  <a:rPr lang="de-DE" sz="1600" dirty="0" err="1"/>
                  <a:t>for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which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Reliability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better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confirmed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laws</a:t>
                </a:r>
                <a:r>
                  <a:rPr lang="de-DE" sz="1600" dirty="0"/>
                  <a:t> </a:t>
                </a:r>
                <a:r>
                  <a:rPr lang="de-DE" sz="1600" dirty="0" smtClean="0"/>
                  <a:t>was</a:t>
                </a:r>
                <a:br>
                  <a:rPr lang="de-DE" sz="1600" dirty="0" smtClean="0"/>
                </a:br>
                <a:r>
                  <a:rPr lang="de-DE" sz="1600" dirty="0" smtClean="0"/>
                  <a:t>      </a:t>
                </a:r>
                <a:r>
                  <a:rPr lang="de-DE" sz="1600" dirty="0" err="1"/>
                  <a:t>higher</a:t>
                </a:r>
                <a:r>
                  <a:rPr lang="de-DE" sz="1600" dirty="0"/>
                  <a:t>.</a:t>
                </a:r>
              </a:p>
              <a:p>
                <a:pPr>
                  <a:defRPr/>
                </a:pPr>
                <a:r>
                  <a:rPr lang="de-DE" sz="1600" dirty="0"/>
                  <a:t>  </a:t>
                </a:r>
              </a:p>
              <a:p>
                <a:pPr>
                  <a:defRPr/>
                </a:pPr>
                <a:r>
                  <a:rPr lang="de-DE" sz="1600" dirty="0"/>
                  <a:t>     (</a:t>
                </a:r>
                <a:r>
                  <a:rPr lang="de-DE" sz="1600" dirty="0" err="1"/>
                  <a:t>There</a:t>
                </a:r>
                <a:r>
                  <a:rPr lang="de-DE" sz="1600" dirty="0"/>
                  <a:t> </a:t>
                </a:r>
                <a:r>
                  <a:rPr lang="de-DE" sz="1600" dirty="0" smtClean="0"/>
                  <a:t>was </a:t>
                </a:r>
                <a:r>
                  <a:rPr lang="de-DE" sz="1600" dirty="0"/>
                  <a:t>a T </a:t>
                </a:r>
                <a:r>
                  <a:rPr lang="de-DE" sz="1600" dirty="0" err="1"/>
                  <a:t>for</a:t>
                </a:r>
                <a:r>
                  <a:rPr lang="de-DE" sz="1600" dirty="0"/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/>
                          </a:rPr>
                          <m:t>𝐷𝑖𝑉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/>
                          </a:rPr>
                          <m:t>𝐷𝑖𝑉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de-DE" sz="1600" b="0" dirty="0"/>
                  <a:t> 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b="0" i="0" dirty="0" smtClean="0">
                        <a:latin typeface="Cambria Math" panose="02040503050406030204" pitchFamily="18" charset="0"/>
                        <a:ea typeface="Cambria Math"/>
                      </a:rPr>
                      <m:t>ith</m:t>
                    </m:r>
                    <m:r>
                      <a:rPr lang="de-DE" sz="1600" b="0" i="0" dirty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de-DE" sz="1600" b="0" i="1" dirty="0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de-DE" sz="1600" b="0" i="1" dirty="0" smtClean="0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de-DE" sz="16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e-DE" sz="1600" b="0" i="1" dirty="0" smtClean="0">
                            <a:latin typeface="Cambria Math"/>
                          </a:rPr>
                          <m:t>𝑅𝑒𝑙</m:t>
                        </m:r>
                        <m:d>
                          <m:dPr>
                            <m:ctrlPr>
                              <a:rPr lang="de-DE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i="1" dirty="0">
                                    <a:latin typeface="Cambria Math"/>
                                  </a:rPr>
                                  <m:t>𝐷𝑖𝑉</m:t>
                                </m:r>
                              </m:e>
                              <m:sub>
                                <m:r>
                                  <a:rPr lang="de-DE" sz="1600" b="0" i="1" dirty="0" smtClean="0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de-DE" sz="1600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de-DE" sz="1600" b="0" i="1" dirty="0" smtClean="0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de-DE" sz="1600" b="0" i="1" dirty="0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de-DE" sz="1600" i="1" dirty="0">
                            <a:latin typeface="Cambria Math"/>
                          </a:rPr>
                          <m:t>𝑅𝑒𝑙</m:t>
                        </m:r>
                        <m:d>
                          <m:dPr>
                            <m:ctrlPr>
                              <a:rPr lang="de-DE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i="1" dirty="0">
                                    <a:latin typeface="Cambria Math"/>
                                  </a:rPr>
                                  <m:t>𝐷𝑖𝑉</m:t>
                                </m:r>
                              </m:e>
                              <m:sub>
                                <m:r>
                                  <a:rPr lang="de-DE" sz="1600" b="0" i="1" dirty="0" smtClean="0"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  <m:r>
                              <a:rPr lang="de-DE" sz="1600" i="1" dirty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16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dirty="0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sz="1600" b="0" i="1" dirty="0" smtClean="0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de-DE" sz="1600" b="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de-DE" sz="1600" b="0" i="1" dirty="0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de-DE" sz="1600" b="0" dirty="0"/>
                  <a:t>)</a:t>
                </a: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1216004"/>
                <a:ext cx="8713092" cy="1199496"/>
              </a:xfrm>
              <a:prstGeom prst="rect">
                <a:avLst/>
              </a:prstGeom>
              <a:blipFill rotWithShape="1">
                <a:blip r:embed="rId3"/>
                <a:stretch>
                  <a:fillRect l="-350" t="-1523" b="-10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472906"/>
              </p:ext>
            </p:extLst>
          </p:nvPr>
        </p:nvGraphicFramePr>
        <p:xfrm>
          <a:off x="611560" y="2492896"/>
          <a:ext cx="7560840" cy="3312372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00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280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(G,K)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1024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1&lt;=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2&lt;=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83900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4&lt;=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107450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255250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8&lt;=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136800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89750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16&lt;=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44700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47550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137250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32&lt;=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43000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46500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56950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64&lt;=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42250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45300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44250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57450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58600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128&lt;=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&lt;256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47200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41700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256&lt;=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35000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34200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32350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512&lt;=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6960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8680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14600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5760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25900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4940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24600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1024&lt;=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&lt;2048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5680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12680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2048&lt;=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&lt;4096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805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505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765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845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&gt;=4096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</a:t>
                      </a:r>
                    </a:p>
                  </a:txBody>
                  <a:tcPr marL="6637" marR="6637" marT="6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2" y="476672"/>
            <a:ext cx="9144001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9388" y="548680"/>
            <a:ext cx="28800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/>
              <a:t>4. </a:t>
            </a:r>
            <a:r>
              <a:rPr lang="de-DE" b="1" dirty="0" err="1"/>
              <a:t>Reliability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Meta-Laws</a:t>
            </a:r>
          </a:p>
        </p:txBody>
      </p:sp>
    </p:spTree>
    <p:extLst>
      <p:ext uri="{BB962C8B-B14F-4D97-AF65-F5344CB8AC3E}">
        <p14:creationId xmlns:p14="http://schemas.microsoft.com/office/powerpoint/2010/main" val="655107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23</a:t>
            </a:fld>
            <a:endParaRPr lang="de-DE" sz="1000" b="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2" y="476672"/>
            <a:ext cx="9144001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9388" y="548680"/>
            <a:ext cx="28800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/>
              <a:t>4. </a:t>
            </a:r>
            <a:r>
              <a:rPr lang="de-DE" b="1" dirty="0" err="1"/>
              <a:t>Reliability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Meta-Laws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3528" y="1613906"/>
            <a:ext cx="849694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1900" dirty="0"/>
              <a:t>(</a:t>
            </a:r>
            <a:r>
              <a:rPr lang="de-DE" sz="1900" dirty="0" err="1"/>
              <a:t>DiV</a:t>
            </a:r>
            <a:r>
              <a:rPr lang="de-DE" sz="1900" dirty="0"/>
              <a:t>/T)-</a:t>
            </a:r>
            <a:r>
              <a:rPr lang="de-DE" sz="1900" dirty="0" err="1"/>
              <a:t>Classes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laws</a:t>
            </a:r>
            <a:r>
              <a:rPr lang="de-DE" sz="1900" dirty="0"/>
              <a:t> </a:t>
            </a:r>
            <a:r>
              <a:rPr lang="de-DE" sz="1900" dirty="0" err="1"/>
              <a:t>are</a:t>
            </a:r>
            <a:r>
              <a:rPr lang="de-DE" sz="1900" dirty="0"/>
              <a:t> a-priori </a:t>
            </a:r>
            <a:r>
              <a:rPr lang="de-DE" sz="1900" dirty="0" err="1"/>
              <a:t>objects</a:t>
            </a:r>
            <a:r>
              <a:rPr lang="de-DE" sz="1900" dirty="0"/>
              <a:t>, </a:t>
            </a:r>
            <a:r>
              <a:rPr lang="de-DE" sz="1900" dirty="0" err="1"/>
              <a:t>independent</a:t>
            </a:r>
            <a:r>
              <a:rPr lang="de-DE" sz="1900" dirty="0"/>
              <a:t> </a:t>
            </a:r>
            <a:r>
              <a:rPr lang="de-DE" sz="1900" dirty="0" err="1"/>
              <a:t>from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concrete</a:t>
            </a:r>
            <a:r>
              <a:rPr lang="de-DE" sz="1900" dirty="0"/>
              <a:t> </a:t>
            </a:r>
            <a:r>
              <a:rPr lang="de-DE" sz="1900" dirty="0" err="1"/>
              <a:t>contents</a:t>
            </a:r>
            <a:r>
              <a:rPr lang="de-DE" sz="1900" dirty="0"/>
              <a:t>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1900" dirty="0" err="1"/>
              <a:t>Since</a:t>
            </a:r>
            <a:r>
              <a:rPr lang="de-DE" sz="1900" dirty="0"/>
              <a:t> </a:t>
            </a:r>
            <a:r>
              <a:rPr lang="de-DE" sz="1900" dirty="0" err="1"/>
              <a:t>there</a:t>
            </a:r>
            <a:r>
              <a:rPr lang="de-DE" sz="1900" dirty="0"/>
              <a:t> </a:t>
            </a:r>
            <a:r>
              <a:rPr lang="de-DE" sz="1900" dirty="0" err="1"/>
              <a:t>are</a:t>
            </a:r>
            <a:r>
              <a:rPr lang="de-DE" sz="1900" dirty="0"/>
              <a:t> </a:t>
            </a:r>
            <a:r>
              <a:rPr lang="de-DE" sz="1900" dirty="0" err="1"/>
              <a:t>empirical</a:t>
            </a:r>
            <a:r>
              <a:rPr lang="de-DE" sz="1900" dirty="0"/>
              <a:t> </a:t>
            </a:r>
            <a:r>
              <a:rPr lang="de-DE" sz="1900" dirty="0" err="1"/>
              <a:t>laws</a:t>
            </a:r>
            <a:r>
              <a:rPr lang="de-DE" sz="1900" dirty="0"/>
              <a:t> </a:t>
            </a:r>
            <a:r>
              <a:rPr lang="de-DE" sz="1900" dirty="0" err="1"/>
              <a:t>about</a:t>
            </a:r>
            <a:r>
              <a:rPr lang="de-DE" sz="1900" dirty="0"/>
              <a:t> </a:t>
            </a:r>
            <a:r>
              <a:rPr lang="de-DE" sz="1900" dirty="0" err="1"/>
              <a:t>properties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objects</a:t>
            </a:r>
            <a:r>
              <a:rPr lang="de-DE" sz="1900" dirty="0"/>
              <a:t>, </a:t>
            </a:r>
            <a:r>
              <a:rPr lang="de-DE" sz="1900" dirty="0" err="1"/>
              <a:t>spanning</a:t>
            </a:r>
            <a:r>
              <a:rPr lang="de-DE" sz="1900" dirty="0"/>
              <a:t> </a:t>
            </a:r>
            <a:r>
              <a:rPr lang="de-DE" sz="1900" dirty="0" err="1"/>
              <a:t>over</a:t>
            </a:r>
            <a:r>
              <a:rPr lang="de-DE" sz="1900" dirty="0"/>
              <a:t> different </a:t>
            </a:r>
            <a:r>
              <a:rPr lang="de-DE" sz="1900" dirty="0" err="1"/>
              <a:t>prediction</a:t>
            </a:r>
            <a:r>
              <a:rPr lang="de-DE" sz="1900" dirty="0"/>
              <a:t> </a:t>
            </a:r>
            <a:r>
              <a:rPr lang="de-DE" sz="1900" dirty="0" err="1"/>
              <a:t>problems</a:t>
            </a:r>
            <a:r>
              <a:rPr lang="de-DE" sz="1900" dirty="0"/>
              <a:t> </a:t>
            </a:r>
            <a:r>
              <a:rPr lang="de-DE" sz="1900" dirty="0" err="1"/>
              <a:t>and</a:t>
            </a:r>
            <a:r>
              <a:rPr lang="de-DE" sz="1900" dirty="0"/>
              <a:t> </a:t>
            </a:r>
            <a:r>
              <a:rPr lang="de-DE" sz="1900" dirty="0" err="1"/>
              <a:t>databases</a:t>
            </a:r>
            <a:r>
              <a:rPr lang="de-DE" sz="1900" dirty="0"/>
              <a:t>,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transfer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a-priori </a:t>
            </a:r>
            <a:r>
              <a:rPr lang="de-DE" sz="1900" dirty="0" err="1"/>
              <a:t>knowledge</a:t>
            </a:r>
            <a:r>
              <a:rPr lang="de-DE" sz="1900" dirty="0"/>
              <a:t> </a:t>
            </a:r>
            <a:r>
              <a:rPr lang="de-DE" sz="1900" dirty="0" err="1"/>
              <a:t>about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Reliability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different </a:t>
            </a:r>
            <a:r>
              <a:rPr lang="de-DE" sz="1900" dirty="0" err="1"/>
              <a:t>kinds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laws</a:t>
            </a:r>
            <a:r>
              <a:rPr lang="de-DE" sz="1900" dirty="0"/>
              <a:t> </a:t>
            </a:r>
            <a:r>
              <a:rPr lang="de-DE" sz="1900" dirty="0" err="1"/>
              <a:t>to</a:t>
            </a:r>
            <a:r>
              <a:rPr lang="de-DE" sz="1900" dirty="0"/>
              <a:t> </a:t>
            </a:r>
            <a:r>
              <a:rPr lang="de-DE" sz="1900" dirty="0" err="1"/>
              <a:t>new</a:t>
            </a:r>
            <a:r>
              <a:rPr lang="de-DE" sz="1900" dirty="0"/>
              <a:t> </a:t>
            </a:r>
            <a:r>
              <a:rPr lang="de-DE" sz="1900" dirty="0" err="1"/>
              <a:t>learning</a:t>
            </a:r>
            <a:r>
              <a:rPr lang="de-DE" sz="1900" dirty="0"/>
              <a:t> </a:t>
            </a:r>
            <a:r>
              <a:rPr lang="de-DE" sz="1900" dirty="0" err="1"/>
              <a:t>tasks</a:t>
            </a:r>
            <a:r>
              <a:rPr lang="de-DE" sz="1900" dirty="0"/>
              <a:t> </a:t>
            </a:r>
            <a:r>
              <a:rPr lang="de-DE" sz="1900" dirty="0" err="1"/>
              <a:t>is</a:t>
            </a:r>
            <a:r>
              <a:rPr lang="de-DE" sz="1900" dirty="0"/>
              <a:t> </a:t>
            </a:r>
            <a:r>
              <a:rPr lang="de-DE" sz="1900" dirty="0" err="1"/>
              <a:t>possible</a:t>
            </a:r>
            <a:r>
              <a:rPr lang="de-DE" sz="1900" dirty="0"/>
              <a:t>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1900" dirty="0" err="1"/>
              <a:t>For</a:t>
            </a:r>
            <a:r>
              <a:rPr lang="de-DE" sz="1900" dirty="0"/>
              <a:t> </a:t>
            </a:r>
            <a:r>
              <a:rPr lang="de-DE" sz="1900" dirty="0" err="1"/>
              <a:t>example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application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learning</a:t>
            </a:r>
            <a:r>
              <a:rPr lang="de-DE" sz="1900" dirty="0"/>
              <a:t> </a:t>
            </a:r>
            <a:r>
              <a:rPr lang="de-DE" sz="1900" dirty="0" err="1"/>
              <a:t>strategy</a:t>
            </a:r>
            <a:r>
              <a:rPr lang="de-DE" sz="1900" dirty="0"/>
              <a:t> – </a:t>
            </a:r>
            <a:r>
              <a:rPr lang="de-DE" sz="1900" dirty="0" err="1"/>
              <a:t>always</a:t>
            </a:r>
            <a:r>
              <a:rPr lang="de-DE" sz="1900" dirty="0"/>
              <a:t> </a:t>
            </a:r>
            <a:r>
              <a:rPr lang="de-DE" sz="1900" dirty="0" err="1"/>
              <a:t>choose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law</a:t>
            </a:r>
            <a:r>
              <a:rPr lang="de-DE" sz="1900" dirty="0"/>
              <a:t> </a:t>
            </a:r>
            <a:r>
              <a:rPr lang="de-DE" sz="1900" dirty="0" err="1"/>
              <a:t>with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highest</a:t>
            </a:r>
            <a:r>
              <a:rPr lang="de-DE" sz="1900" dirty="0"/>
              <a:t> </a:t>
            </a:r>
            <a:r>
              <a:rPr lang="de-DE" sz="1900" dirty="0" err="1"/>
              <a:t>DiV</a:t>
            </a:r>
            <a:r>
              <a:rPr lang="de-DE" sz="1900" dirty="0"/>
              <a:t> – </a:t>
            </a:r>
            <a:r>
              <a:rPr lang="de-DE" sz="1900" dirty="0" err="1"/>
              <a:t>to</a:t>
            </a:r>
            <a:r>
              <a:rPr lang="de-DE" sz="1900" dirty="0"/>
              <a:t> a </a:t>
            </a:r>
            <a:r>
              <a:rPr lang="de-DE" sz="1900" dirty="0" err="1"/>
              <a:t>new</a:t>
            </a:r>
            <a:r>
              <a:rPr lang="de-DE" sz="1900" dirty="0"/>
              <a:t> </a:t>
            </a:r>
            <a:r>
              <a:rPr lang="de-DE" sz="1900" dirty="0" err="1"/>
              <a:t>problem</a:t>
            </a:r>
            <a:r>
              <a:rPr lang="de-DE" sz="1900" dirty="0"/>
              <a:t> </a:t>
            </a:r>
            <a:r>
              <a:rPr lang="de-DE" sz="1900" dirty="0" err="1"/>
              <a:t>is</a:t>
            </a:r>
            <a:r>
              <a:rPr lang="de-DE" sz="1900" dirty="0"/>
              <a:t> </a:t>
            </a:r>
            <a:r>
              <a:rPr lang="de-DE" sz="1900" dirty="0" err="1"/>
              <a:t>itself</a:t>
            </a:r>
            <a:r>
              <a:rPr lang="de-DE" sz="1900" dirty="0"/>
              <a:t> </a:t>
            </a:r>
            <a:r>
              <a:rPr lang="de-DE" sz="1900" dirty="0" err="1"/>
              <a:t>justified</a:t>
            </a:r>
            <a:r>
              <a:rPr lang="de-DE" sz="1900" dirty="0"/>
              <a:t> </a:t>
            </a:r>
            <a:r>
              <a:rPr lang="de-DE" sz="1900" dirty="0" err="1"/>
              <a:t>by</a:t>
            </a:r>
            <a:r>
              <a:rPr lang="de-DE" sz="1900" dirty="0"/>
              <a:t> an </a:t>
            </a:r>
            <a:r>
              <a:rPr lang="de-DE" sz="1900" dirty="0" err="1"/>
              <a:t>empirical</a:t>
            </a:r>
            <a:r>
              <a:rPr lang="de-DE" sz="1900" dirty="0"/>
              <a:t> </a:t>
            </a:r>
            <a:r>
              <a:rPr lang="de-DE" sz="1900" dirty="0" err="1"/>
              <a:t>law</a:t>
            </a:r>
            <a:r>
              <a:rPr lang="de-DE" sz="1900" dirty="0"/>
              <a:t>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1900" dirty="0"/>
              <a:t>In </a:t>
            </a:r>
            <a:r>
              <a:rPr lang="de-DE" sz="1900" dirty="0" err="1"/>
              <a:t>this</a:t>
            </a:r>
            <a:r>
              <a:rPr lang="de-DE" sz="1900" dirty="0"/>
              <a:t> </a:t>
            </a:r>
            <a:r>
              <a:rPr lang="de-DE" sz="1900" dirty="0" err="1"/>
              <a:t>way</a:t>
            </a:r>
            <a:r>
              <a:rPr lang="de-DE" sz="1900" dirty="0"/>
              <a:t> </a:t>
            </a:r>
            <a:r>
              <a:rPr lang="de-DE" sz="1900" dirty="0" err="1"/>
              <a:t>metaphysical</a:t>
            </a:r>
            <a:r>
              <a:rPr lang="de-DE" sz="1900" dirty="0"/>
              <a:t> </a:t>
            </a:r>
            <a:r>
              <a:rPr lang="de-DE" sz="1900" dirty="0" err="1"/>
              <a:t>assumptions</a:t>
            </a:r>
            <a:r>
              <a:rPr lang="de-DE" sz="1900" dirty="0"/>
              <a:t> </a:t>
            </a:r>
            <a:r>
              <a:rPr lang="de-DE" sz="1900" dirty="0" err="1"/>
              <a:t>regarding</a:t>
            </a:r>
            <a:r>
              <a:rPr lang="de-DE" sz="1900" dirty="0"/>
              <a:t> </a:t>
            </a:r>
            <a:r>
              <a:rPr lang="de-DE" sz="1900" dirty="0" err="1"/>
              <a:t>probability</a:t>
            </a:r>
            <a:r>
              <a:rPr lang="de-DE" sz="1900" dirty="0"/>
              <a:t> </a:t>
            </a:r>
            <a:r>
              <a:rPr lang="de-DE" sz="1900" dirty="0" err="1"/>
              <a:t>distributions</a:t>
            </a:r>
            <a:r>
              <a:rPr lang="de-DE" sz="1900" dirty="0"/>
              <a:t> </a:t>
            </a:r>
            <a:r>
              <a:rPr lang="de-DE" sz="1900" dirty="0" err="1"/>
              <a:t>can</a:t>
            </a:r>
            <a:r>
              <a:rPr lang="de-DE" sz="1900" dirty="0"/>
              <a:t> </a:t>
            </a:r>
            <a:r>
              <a:rPr lang="de-DE" sz="1900" dirty="0" err="1"/>
              <a:t>be</a:t>
            </a:r>
            <a:r>
              <a:rPr lang="de-DE" sz="1900" dirty="0"/>
              <a:t> </a:t>
            </a:r>
            <a:r>
              <a:rPr lang="de-DE" sz="1900" dirty="0" err="1"/>
              <a:t>replaced</a:t>
            </a:r>
            <a:r>
              <a:rPr lang="de-DE" sz="1900" dirty="0"/>
              <a:t> </a:t>
            </a:r>
            <a:r>
              <a:rPr lang="de-DE" sz="1900" dirty="0" err="1"/>
              <a:t>by</a:t>
            </a:r>
            <a:r>
              <a:rPr lang="de-DE" sz="1900" dirty="0"/>
              <a:t> </a:t>
            </a:r>
            <a:r>
              <a:rPr lang="de-DE" sz="1900" dirty="0" err="1"/>
              <a:t>emergent</a:t>
            </a:r>
            <a:r>
              <a:rPr lang="de-DE" sz="1900" dirty="0"/>
              <a:t> </a:t>
            </a:r>
            <a:r>
              <a:rPr lang="de-DE" sz="1900" dirty="0" err="1"/>
              <a:t>laws</a:t>
            </a:r>
            <a:r>
              <a:rPr lang="de-DE" sz="1900" dirty="0"/>
              <a:t> </a:t>
            </a:r>
            <a:r>
              <a:rPr lang="de-DE" sz="1900" dirty="0" err="1"/>
              <a:t>about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 </a:t>
            </a:r>
            <a:r>
              <a:rPr lang="de-DE" sz="1900" dirty="0" err="1"/>
              <a:t>predictive</a:t>
            </a:r>
            <a:r>
              <a:rPr lang="de-DE" sz="1900" dirty="0"/>
              <a:t> </a:t>
            </a:r>
            <a:r>
              <a:rPr lang="de-DE" sz="1900" dirty="0" err="1"/>
              <a:t>quality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(</a:t>
            </a:r>
            <a:r>
              <a:rPr lang="de-DE" sz="1900" dirty="0" err="1"/>
              <a:t>DiV</a:t>
            </a:r>
            <a:r>
              <a:rPr lang="de-DE" sz="1900" dirty="0"/>
              <a:t>/T)-Objects.</a:t>
            </a:r>
          </a:p>
        </p:txBody>
      </p:sp>
    </p:spTree>
    <p:extLst>
      <p:ext uri="{BB962C8B-B14F-4D97-AF65-F5344CB8AC3E}">
        <p14:creationId xmlns:p14="http://schemas.microsoft.com/office/powerpoint/2010/main" val="176454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1" y="476672"/>
            <a:ext cx="8460433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388" y="619547"/>
            <a:ext cx="16593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de-DE" b="1" dirty="0"/>
              <a:t>0. 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/>
              <a:t>Introduction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3</a:t>
            </a:fld>
            <a:endParaRPr lang="de-DE" sz="1000" b="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2665" y="1628800"/>
            <a:ext cx="864096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b="0" dirty="0" err="1"/>
              <a:t>Within</a:t>
            </a:r>
            <a:r>
              <a:rPr lang="de-DE" sz="2000" b="0" dirty="0"/>
              <a:t> </a:t>
            </a:r>
            <a:r>
              <a:rPr lang="de-DE" sz="2000" b="0" dirty="0" err="1" smtClean="0"/>
              <a:t>empirical</a:t>
            </a:r>
            <a:r>
              <a:rPr lang="de-DE" sz="2000" b="0" dirty="0" smtClean="0"/>
              <a:t> </a:t>
            </a:r>
            <a:r>
              <a:rPr lang="de-DE" sz="2000" b="0" dirty="0" err="1"/>
              <a:t>science</a:t>
            </a:r>
            <a:r>
              <a:rPr lang="de-DE" sz="2000" b="0" dirty="0"/>
              <a:t> </a:t>
            </a:r>
            <a:r>
              <a:rPr lang="de-DE" sz="2000" b="0" dirty="0" err="1"/>
              <a:t>knowledge</a:t>
            </a:r>
            <a:r>
              <a:rPr lang="de-DE" sz="2000" b="0" dirty="0"/>
              <a:t> </a:t>
            </a:r>
            <a:r>
              <a:rPr lang="de-DE" sz="2000" b="0" dirty="0" err="1"/>
              <a:t>is</a:t>
            </a:r>
            <a:r>
              <a:rPr lang="de-DE" sz="2000" b="0" dirty="0"/>
              <a:t> </a:t>
            </a:r>
            <a:r>
              <a:rPr lang="de-DE" sz="2000" b="0" dirty="0" err="1"/>
              <a:t>based</a:t>
            </a:r>
            <a:r>
              <a:rPr lang="de-DE" sz="2000" b="0" dirty="0"/>
              <a:t> on </a:t>
            </a:r>
            <a:r>
              <a:rPr lang="de-DE" sz="2000" b="0" dirty="0" err="1"/>
              <a:t>observations</a:t>
            </a:r>
            <a:r>
              <a:rPr lang="de-DE" sz="2000" b="0" dirty="0"/>
              <a:t> </a:t>
            </a:r>
            <a:r>
              <a:rPr lang="de-DE" sz="2000" b="0" dirty="0" err="1"/>
              <a:t>and</a:t>
            </a:r>
            <a:r>
              <a:rPr lang="de-DE" sz="2000" b="0" dirty="0"/>
              <a:t> </a:t>
            </a:r>
            <a:r>
              <a:rPr lang="de-DE" sz="2000" b="0" dirty="0" err="1"/>
              <a:t>experience</a:t>
            </a:r>
            <a:r>
              <a:rPr lang="de-DE" sz="2000" b="0" dirty="0"/>
              <a:t>.</a:t>
            </a:r>
            <a:br>
              <a:rPr lang="de-DE" sz="2000" b="0" dirty="0"/>
            </a:br>
            <a:endParaRPr lang="de-DE" sz="2000" b="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 err="1"/>
              <a:t>Empirical</a:t>
            </a:r>
            <a:r>
              <a:rPr lang="de-DE" sz="2000" dirty="0"/>
              <a:t> Laws </a:t>
            </a:r>
            <a:r>
              <a:rPr lang="de-DE" sz="2000" dirty="0" err="1"/>
              <a:t>have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refer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observable </a:t>
            </a:r>
            <a:r>
              <a:rPr lang="de-DE" sz="2000" dirty="0" err="1"/>
              <a:t>data</a:t>
            </a:r>
            <a:r>
              <a:rPr lang="de-DE" sz="2000" dirty="0"/>
              <a:t>,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otherwise</a:t>
            </a:r>
            <a:r>
              <a:rPr lang="de-DE" sz="2000" dirty="0"/>
              <a:t> </a:t>
            </a:r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falsifiability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ensured</a:t>
            </a:r>
            <a:r>
              <a:rPr lang="de-DE" sz="2000" dirty="0"/>
              <a:t>.</a:t>
            </a:r>
            <a:br>
              <a:rPr lang="de-DE" sz="2000" dirty="0"/>
            </a:br>
            <a:endParaRPr lang="de-DE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b="0" dirty="0"/>
              <a:t>The </a:t>
            </a:r>
            <a:r>
              <a:rPr lang="de-DE" sz="2000" b="0" dirty="0" err="1"/>
              <a:t>search</a:t>
            </a:r>
            <a:r>
              <a:rPr lang="de-DE" sz="2000" b="0" dirty="0"/>
              <a:t> </a:t>
            </a:r>
            <a:r>
              <a:rPr lang="de-DE" sz="2000" b="0" dirty="0" err="1"/>
              <a:t>for</a:t>
            </a:r>
            <a:r>
              <a:rPr lang="de-DE" sz="2000" b="0" dirty="0"/>
              <a:t> </a:t>
            </a:r>
            <a:r>
              <a:rPr lang="de-DE" sz="2000" b="0" dirty="0" err="1"/>
              <a:t>Empirical</a:t>
            </a:r>
            <a:r>
              <a:rPr lang="de-DE" sz="2000" b="0" dirty="0"/>
              <a:t> Laws </a:t>
            </a:r>
            <a:r>
              <a:rPr lang="de-DE" sz="2000" b="0" dirty="0" err="1"/>
              <a:t>implies</a:t>
            </a:r>
            <a:r>
              <a:rPr lang="de-DE" sz="2000" b="0" dirty="0"/>
              <a:t> </a:t>
            </a:r>
            <a:r>
              <a:rPr lang="de-DE" sz="2000" b="0" dirty="0" err="1"/>
              <a:t>the</a:t>
            </a:r>
            <a:r>
              <a:rPr lang="de-DE" sz="2000" b="0" dirty="0"/>
              <a:t> </a:t>
            </a:r>
            <a:r>
              <a:rPr lang="de-DE" sz="2000" b="0" dirty="0" err="1"/>
              <a:t>search</a:t>
            </a:r>
            <a:r>
              <a:rPr lang="de-DE" sz="2000" b="0" dirty="0"/>
              <a:t> </a:t>
            </a:r>
            <a:r>
              <a:rPr lang="de-DE" sz="2000" b="0" dirty="0" err="1"/>
              <a:t>for</a:t>
            </a:r>
            <a:r>
              <a:rPr lang="de-DE" sz="2000" b="0" dirty="0"/>
              <a:t> </a:t>
            </a:r>
            <a:r>
              <a:rPr lang="de-DE" sz="2000" b="0" dirty="0" err="1"/>
              <a:t>laws</a:t>
            </a:r>
            <a:r>
              <a:rPr lang="de-DE" sz="2000" b="0" dirty="0"/>
              <a:t>, </a:t>
            </a:r>
            <a:r>
              <a:rPr lang="de-DE" sz="2000" b="0" dirty="0" err="1"/>
              <a:t>that</a:t>
            </a:r>
            <a:r>
              <a:rPr lang="de-DE" sz="2000" b="0" dirty="0"/>
              <a:t> </a:t>
            </a:r>
            <a:r>
              <a:rPr lang="de-DE" sz="2000" b="0" dirty="0" err="1"/>
              <a:t>were</a:t>
            </a:r>
            <a:r>
              <a:rPr lang="de-DE" sz="2000" b="0" dirty="0"/>
              <a:t> </a:t>
            </a:r>
            <a:r>
              <a:rPr lang="de-DE" sz="2000" b="0" dirty="0" err="1"/>
              <a:t>always</a:t>
            </a:r>
            <a:r>
              <a:rPr lang="de-DE" sz="2000" b="0" dirty="0"/>
              <a:t> </a:t>
            </a:r>
            <a:r>
              <a:rPr lang="de-DE" sz="2000" b="0" dirty="0" err="1"/>
              <a:t>true</a:t>
            </a:r>
            <a:r>
              <a:rPr lang="de-DE" sz="2000" b="0" dirty="0"/>
              <a:t> </a:t>
            </a:r>
            <a:r>
              <a:rPr lang="de-DE" sz="2000" b="0" dirty="0" err="1"/>
              <a:t>until</a:t>
            </a:r>
            <a:r>
              <a:rPr lang="de-DE" sz="2000" b="0" dirty="0"/>
              <a:t> </a:t>
            </a:r>
            <a:r>
              <a:rPr lang="de-DE" sz="2000" b="0" dirty="0" err="1"/>
              <a:t>now</a:t>
            </a:r>
            <a:r>
              <a:rPr lang="de-DE" sz="2000" b="0" dirty="0"/>
              <a:t>.</a:t>
            </a:r>
          </a:p>
          <a:p>
            <a:pPr>
              <a:spcAft>
                <a:spcPts val="600"/>
              </a:spcAft>
              <a:defRPr/>
            </a:pPr>
            <a:endParaRPr lang="de-DE" sz="2000" b="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 err="1"/>
              <a:t>However</a:t>
            </a:r>
            <a:r>
              <a:rPr lang="de-DE" sz="2000" dirty="0"/>
              <a:t> </a:t>
            </a:r>
            <a:r>
              <a:rPr lang="de-DE" sz="2000" dirty="0" err="1"/>
              <a:t>this</a:t>
            </a:r>
            <a:r>
              <a:rPr lang="de-DE" sz="2000" dirty="0"/>
              <a:t> </a:t>
            </a:r>
            <a:r>
              <a:rPr lang="de-DE" sz="2000" dirty="0" err="1"/>
              <a:t>justifies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confidence</a:t>
            </a:r>
            <a:r>
              <a:rPr lang="de-DE" sz="2000" dirty="0"/>
              <a:t>,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these</a:t>
            </a:r>
            <a:r>
              <a:rPr lang="de-DE" sz="2000" dirty="0"/>
              <a:t> </a:t>
            </a:r>
            <a:r>
              <a:rPr lang="de-DE" sz="2000" dirty="0" err="1"/>
              <a:t>laws</a:t>
            </a:r>
            <a:r>
              <a:rPr lang="de-DE" sz="2000" dirty="0"/>
              <a:t> will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true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future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well</a:t>
            </a:r>
            <a:r>
              <a:rPr lang="de-DE" sz="2000" dirty="0"/>
              <a:t> (</a:t>
            </a:r>
            <a:r>
              <a:rPr lang="de-DE" sz="2000" dirty="0" err="1"/>
              <a:t>until</a:t>
            </a:r>
            <a:r>
              <a:rPr lang="de-DE" sz="2000" dirty="0"/>
              <a:t> </a:t>
            </a:r>
            <a:r>
              <a:rPr lang="de-DE" sz="2000" dirty="0" err="1"/>
              <a:t>they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possibly</a:t>
            </a:r>
            <a:r>
              <a:rPr lang="de-DE" sz="2000" dirty="0"/>
              <a:t> </a:t>
            </a:r>
            <a:r>
              <a:rPr lang="de-DE" sz="2000" dirty="0" err="1"/>
              <a:t>falsified</a:t>
            </a:r>
            <a:r>
              <a:rPr lang="de-DE" sz="2000" dirty="0"/>
              <a:t> </a:t>
            </a:r>
            <a:r>
              <a:rPr lang="de-DE" sz="2000" dirty="0" err="1"/>
              <a:t>forever</a:t>
            </a:r>
            <a:r>
              <a:rPr lang="de-DE" sz="2000" dirty="0"/>
              <a:t>).</a:t>
            </a:r>
            <a:br>
              <a:rPr lang="de-DE" sz="2000" dirty="0"/>
            </a:b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4992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1" y="476672"/>
            <a:ext cx="8460433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388" y="619547"/>
            <a:ext cx="7057830" cy="30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de-DE" b="1" dirty="0"/>
              <a:t>1. </a:t>
            </a:r>
            <a:r>
              <a:rPr lang="de-DE" b="1" dirty="0" err="1"/>
              <a:t>Objective</a:t>
            </a:r>
            <a:r>
              <a:rPr lang="de-DE" b="1" dirty="0"/>
              <a:t> Knowledge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Falsifiable</a:t>
            </a:r>
            <a:r>
              <a:rPr lang="de-DE" b="1" dirty="0"/>
              <a:t> </a:t>
            </a:r>
            <a:r>
              <a:rPr lang="de-DE" b="1" dirty="0" err="1"/>
              <a:t>Predictions</a:t>
            </a:r>
            <a:r>
              <a:rPr lang="de-DE" b="1" dirty="0"/>
              <a:t> - Asset Price Inflation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4</a:t>
            </a:fld>
            <a:endParaRPr lang="de-DE" sz="1000" b="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528" y="1196752"/>
            <a:ext cx="864096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de-DE" sz="2000" b="0" dirty="0" err="1"/>
              <a:t>Does</a:t>
            </a:r>
            <a:r>
              <a:rPr lang="de-DE" sz="2000" b="0" dirty="0"/>
              <a:t> an </a:t>
            </a:r>
            <a:r>
              <a:rPr lang="de-DE" sz="2000" b="0" dirty="0" err="1"/>
              <a:t>increase</a:t>
            </a:r>
            <a:r>
              <a:rPr lang="de-DE" sz="2000" b="0" dirty="0"/>
              <a:t> </a:t>
            </a:r>
            <a:r>
              <a:rPr lang="de-DE" sz="2000" b="0" dirty="0" err="1"/>
              <a:t>of</a:t>
            </a:r>
            <a:r>
              <a:rPr lang="de-DE" sz="2000" b="0" dirty="0"/>
              <a:t> </a:t>
            </a:r>
            <a:r>
              <a:rPr lang="de-DE" sz="2000" b="0" dirty="0" err="1"/>
              <a:t>money</a:t>
            </a:r>
            <a:r>
              <a:rPr lang="de-DE" sz="2000" b="0" dirty="0"/>
              <a:t> </a:t>
            </a:r>
            <a:r>
              <a:rPr lang="de-DE" sz="2000" b="0" dirty="0" err="1"/>
              <a:t>supply</a:t>
            </a:r>
            <a:r>
              <a:rPr lang="de-DE" sz="2000" b="0" dirty="0"/>
              <a:t> </a:t>
            </a:r>
            <a:r>
              <a:rPr lang="de-DE" sz="2000" b="0" dirty="0" err="1"/>
              <a:t>trigger</a:t>
            </a:r>
            <a:r>
              <a:rPr lang="de-DE" sz="2000" b="0" dirty="0"/>
              <a:t> an </a:t>
            </a:r>
            <a:r>
              <a:rPr lang="de-DE" sz="2000" b="0" dirty="0" err="1"/>
              <a:t>increase</a:t>
            </a:r>
            <a:r>
              <a:rPr lang="de-DE" sz="2000" b="0" dirty="0"/>
              <a:t> </a:t>
            </a:r>
            <a:r>
              <a:rPr lang="de-DE" sz="2000" b="0" dirty="0" err="1"/>
              <a:t>of</a:t>
            </a:r>
            <a:r>
              <a:rPr lang="de-DE" sz="2000" b="0" dirty="0"/>
              <a:t> </a:t>
            </a:r>
            <a:r>
              <a:rPr lang="de-DE" sz="2000" b="0" dirty="0" err="1"/>
              <a:t>asset</a:t>
            </a:r>
            <a:r>
              <a:rPr lang="de-DE" sz="2000" b="0" dirty="0"/>
              <a:t> </a:t>
            </a:r>
            <a:r>
              <a:rPr lang="de-DE" sz="2000" b="0" dirty="0" err="1"/>
              <a:t>prices</a:t>
            </a:r>
            <a:r>
              <a:rPr lang="de-DE" sz="2000" b="0" dirty="0"/>
              <a:t>?</a:t>
            </a:r>
          </a:p>
          <a:p>
            <a:pPr algn="ctr">
              <a:spcAft>
                <a:spcPts val="600"/>
              </a:spcAft>
              <a:defRPr/>
            </a:pPr>
            <a:r>
              <a:rPr lang="de-DE" sz="2000" b="0" dirty="0" err="1"/>
              <a:t>Does</a:t>
            </a:r>
            <a:r>
              <a:rPr lang="de-DE" sz="2000" b="0" dirty="0"/>
              <a:t> </a:t>
            </a:r>
            <a:r>
              <a:rPr lang="de-DE" sz="2000" b="0" dirty="0" err="1"/>
              <a:t>the</a:t>
            </a:r>
            <a:r>
              <a:rPr lang="de-DE" sz="2000" b="0" dirty="0"/>
              <a:t> so-</a:t>
            </a:r>
            <a:r>
              <a:rPr lang="de-DE" sz="2000" b="0" dirty="0" err="1"/>
              <a:t>called</a:t>
            </a:r>
            <a:r>
              <a:rPr lang="de-DE" sz="2000" b="0" dirty="0"/>
              <a:t> „Asset Price Inflation“ </a:t>
            </a:r>
            <a:r>
              <a:rPr lang="de-DE" sz="2000" b="0" dirty="0" err="1"/>
              <a:t>exist</a:t>
            </a:r>
            <a:r>
              <a:rPr lang="de-DE" sz="2000" b="0" dirty="0"/>
              <a:t>?</a:t>
            </a:r>
          </a:p>
          <a:p>
            <a:pPr>
              <a:lnSpc>
                <a:spcPct val="75000"/>
              </a:lnSpc>
              <a:defRPr/>
            </a:pPr>
            <a:endParaRPr lang="de-DE" sz="1600" b="1" dirty="0"/>
          </a:p>
        </p:txBody>
      </p:sp>
      <p:sp>
        <p:nvSpPr>
          <p:cNvPr id="7" name="Rechteck 6"/>
          <p:cNvSpPr/>
          <p:nvPr/>
        </p:nvSpPr>
        <p:spPr>
          <a:xfrm>
            <a:off x="323528" y="572396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Regression </a:t>
            </a:r>
            <a:r>
              <a:rPr lang="de-DE" dirty="0" err="1"/>
              <a:t>equation</a:t>
            </a:r>
            <a:r>
              <a:rPr lang="de-DE" dirty="0"/>
              <a:t>: </a:t>
            </a:r>
            <a:r>
              <a:rPr lang="fr-FR" dirty="0"/>
              <a:t>(C_SU(t+1)/C_SU(t)-1) = 0.0049 + 0.144 * (M1_US(t)/M1_US(t-2)-1)</a:t>
            </a:r>
            <a:r>
              <a:rPr lang="de-DE" dirty="0"/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458236" y="1742478"/>
                <a:ext cx="5688632" cy="101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75000"/>
                  </a:lnSpc>
                  <a:defRPr/>
                </a:pPr>
                <a:endParaRPr lang="de-DE" sz="1400" dirty="0">
                  <a:ea typeface="Cambria Math"/>
                </a:endParaRPr>
              </a:p>
              <a:p>
                <a:pPr>
                  <a:lnSpc>
                    <a:spcPct val="75000"/>
                  </a:lnSpc>
                  <a:defRPr/>
                </a:pPr>
                <a:endParaRPr lang="de-DE" sz="1200" b="0" dirty="0">
                  <a:ea typeface="Cambria Math"/>
                </a:endParaRPr>
              </a:p>
              <a:p>
                <a:pPr>
                  <a:lnSpc>
                    <a:spcPct val="75000"/>
                  </a:lnSpc>
                  <a:defRPr/>
                </a:pPr>
                <a:r>
                  <a:rPr lang="de-DE" sz="1600" b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  <m:t>&amp;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&amp;</m:t>
                            </m:r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𝑙𝑝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&amp;</m:t>
                            </m:r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de-DE" b="0" i="1" smtClean="0">
                        <a:latin typeface="Cambria Math"/>
                        <a:ea typeface="Cambria Math"/>
                      </a:rPr>
                      <m:t>−1, 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/>
                      </a:rPr>
                      <m:t>     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𝑙𝑀</m:t>
                            </m:r>
                          </m:sub>
                        </m:sSub>
                      </m:den>
                    </m:f>
                    <m:r>
                      <a:rPr lang="de-DE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endParaRPr lang="de-DE" b="0" i="1" dirty="0">
                  <a:latin typeface="Cambria Math"/>
                  <a:ea typeface="Cambria Math"/>
                </a:endParaRPr>
              </a:p>
              <a:p>
                <a:pPr>
                  <a:lnSpc>
                    <a:spcPct val="75000"/>
                  </a:lnSpc>
                  <a:defRPr/>
                </a:pPr>
                <a:endParaRPr lang="de-DE" sz="1200" b="0" dirty="0">
                  <a:ea typeface="Cambria Math"/>
                </a:endParaRPr>
              </a:p>
              <a:p>
                <a:pPr>
                  <a:lnSpc>
                    <a:spcPct val="75000"/>
                  </a:lnSpc>
                  <a:defRPr/>
                </a:pPr>
                <a:endParaRPr lang="de-DE" sz="12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236" y="1742478"/>
                <a:ext cx="5688632" cy="1017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57936"/>
            <a:ext cx="4320480" cy="28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5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1" y="476672"/>
            <a:ext cx="8460433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388" y="619547"/>
            <a:ext cx="705783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de-DE" b="1" dirty="0"/>
              <a:t>1. </a:t>
            </a:r>
            <a:r>
              <a:rPr lang="de-DE" b="1" dirty="0" err="1"/>
              <a:t>Objective</a:t>
            </a:r>
            <a:r>
              <a:rPr lang="de-DE" b="1" dirty="0"/>
              <a:t> Knowledge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Falsifiable</a:t>
            </a:r>
            <a:r>
              <a:rPr lang="de-DE" b="1" dirty="0"/>
              <a:t> </a:t>
            </a:r>
            <a:r>
              <a:rPr lang="de-DE" b="1" dirty="0" err="1"/>
              <a:t>Predictions</a:t>
            </a:r>
            <a:r>
              <a:rPr lang="de-DE" b="1" dirty="0"/>
              <a:t> - Asset Price Inflation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5</a:t>
            </a:fld>
            <a:endParaRPr lang="de-DE" sz="1000" b="0" dirty="0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 flipV="1">
            <a:off x="756741" y="3804251"/>
            <a:ext cx="7559675" cy="5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477466" y="3608990"/>
            <a:ext cx="0" cy="39052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189409" y="3608989"/>
            <a:ext cx="7193" cy="390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636466" y="3608990"/>
            <a:ext cx="0" cy="39052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357191" y="3608990"/>
            <a:ext cx="0" cy="39052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5077916" y="3608990"/>
            <a:ext cx="0" cy="39052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5797054" y="3608990"/>
            <a:ext cx="0" cy="39052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6517779" y="3608990"/>
            <a:ext cx="0" cy="39052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188541" y="4070951"/>
            <a:ext cx="5116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t=1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909266" y="4070951"/>
            <a:ext cx="5116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t=2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420566" y="4070951"/>
            <a:ext cx="5116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t=4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103191" y="4070951"/>
            <a:ext cx="5116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t=5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857254" y="4070951"/>
            <a:ext cx="5116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t=6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577979" y="4064601"/>
            <a:ext cx="5116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t=7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6297116" y="3999513"/>
            <a:ext cx="194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t=8  </a:t>
            </a:r>
            <a:r>
              <a:rPr lang="de-DE" sz="2400" dirty="0"/>
              <a:t>  </a:t>
            </a:r>
            <a:r>
              <a:rPr lang="de-DE" dirty="0"/>
              <a:t>t=9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2696666" y="4070951"/>
            <a:ext cx="5116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t=3</a:t>
            </a: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7165702" y="3608989"/>
            <a:ext cx="0" cy="411286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2917230" y="3608990"/>
            <a:ext cx="0" cy="41128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Geschweifte Klammer links 27"/>
          <p:cNvSpPr/>
          <p:nvPr/>
        </p:nvSpPr>
        <p:spPr>
          <a:xfrm rot="16200000">
            <a:off x="2029201" y="3942336"/>
            <a:ext cx="306033" cy="14700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1909118" y="4845031"/>
            <a:ext cx="5886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T=3</a:t>
            </a:r>
          </a:p>
        </p:txBody>
      </p:sp>
      <p:sp>
        <p:nvSpPr>
          <p:cNvPr id="30" name="Geschweifte Klammer links 29"/>
          <p:cNvSpPr/>
          <p:nvPr/>
        </p:nvSpPr>
        <p:spPr>
          <a:xfrm rot="16200000">
            <a:off x="4292203" y="3942336"/>
            <a:ext cx="306033" cy="14700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4141366" y="4812363"/>
            <a:ext cx="5886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T=3</a:t>
            </a:r>
          </a:p>
        </p:txBody>
      </p:sp>
      <p:sp>
        <p:nvSpPr>
          <p:cNvPr id="32" name="Geschweifte Klammer links 31"/>
          <p:cNvSpPr/>
          <p:nvPr/>
        </p:nvSpPr>
        <p:spPr>
          <a:xfrm rot="16200000">
            <a:off x="6415814" y="3923670"/>
            <a:ext cx="306033" cy="14700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6301606" y="4826365"/>
            <a:ext cx="5886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T=3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768705" y="1187248"/>
            <a:ext cx="2960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eschweifte Klammer links 34"/>
          <p:cNvSpPr/>
          <p:nvPr/>
        </p:nvSpPr>
        <p:spPr>
          <a:xfrm rot="16200000">
            <a:off x="5314576" y="3577326"/>
            <a:ext cx="384898" cy="3593636"/>
          </a:xfrm>
          <a:prstGeom prst="leftBrace">
            <a:avLst>
              <a:gd name="adj1" fmla="val 8333"/>
              <a:gd name="adj2" fmla="val 502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3707904" y="5517232"/>
            <a:ext cx="36920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err="1"/>
              <a:t>degree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inductive</a:t>
            </a:r>
            <a:r>
              <a:rPr lang="de-DE" dirty="0"/>
              <a:t> </a:t>
            </a:r>
            <a:r>
              <a:rPr lang="de-DE" dirty="0" err="1"/>
              <a:t>verification</a:t>
            </a:r>
            <a:r>
              <a:rPr lang="de-DE" dirty="0"/>
              <a:t> = 2</a:t>
            </a:r>
          </a:p>
        </p:txBody>
      </p:sp>
      <p:sp>
        <p:nvSpPr>
          <p:cNvPr id="37" name="Geschweifte Klammer links 36"/>
          <p:cNvSpPr/>
          <p:nvPr/>
        </p:nvSpPr>
        <p:spPr>
          <a:xfrm rot="5400000">
            <a:off x="2029201" y="2701322"/>
            <a:ext cx="306033" cy="14700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Geschweifte Klammer links 37"/>
          <p:cNvSpPr/>
          <p:nvPr/>
        </p:nvSpPr>
        <p:spPr>
          <a:xfrm rot="5400000">
            <a:off x="2774570" y="2631501"/>
            <a:ext cx="288071" cy="143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eschweifte Klammer links 38"/>
          <p:cNvSpPr/>
          <p:nvPr/>
        </p:nvSpPr>
        <p:spPr>
          <a:xfrm rot="5400000">
            <a:off x="3483342" y="2569917"/>
            <a:ext cx="307080" cy="14406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Geschweifte Klammer links 39"/>
          <p:cNvSpPr/>
          <p:nvPr/>
        </p:nvSpPr>
        <p:spPr>
          <a:xfrm rot="5400000">
            <a:off x="4191816" y="2511888"/>
            <a:ext cx="328540" cy="14338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Geschweifte Klammer links 40"/>
          <p:cNvSpPr/>
          <p:nvPr/>
        </p:nvSpPr>
        <p:spPr>
          <a:xfrm rot="5400000">
            <a:off x="4927973" y="2461915"/>
            <a:ext cx="298646" cy="14366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Geschweifte Klammer links 41"/>
          <p:cNvSpPr/>
          <p:nvPr/>
        </p:nvSpPr>
        <p:spPr>
          <a:xfrm rot="5400000">
            <a:off x="5640100" y="2399195"/>
            <a:ext cx="315009" cy="14356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Geschweifte Klammer links 42"/>
          <p:cNvSpPr/>
          <p:nvPr/>
        </p:nvSpPr>
        <p:spPr>
          <a:xfrm rot="5400000">
            <a:off x="6346576" y="2349356"/>
            <a:ext cx="334480" cy="14447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1655589" y="2012129"/>
            <a:ext cx="55601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rolling</a:t>
            </a:r>
            <a:r>
              <a:rPr lang="de-DE" dirty="0"/>
              <a:t> </a:t>
            </a:r>
            <a:r>
              <a:rPr lang="de-DE" dirty="0" err="1"/>
              <a:t>statistics</a:t>
            </a:r>
            <a:r>
              <a:rPr lang="de-DE" dirty="0"/>
              <a:t>, </a:t>
            </a:r>
            <a:r>
              <a:rPr lang="de-DE" dirty="0" err="1"/>
              <a:t>with</a:t>
            </a:r>
            <a:r>
              <a:rPr lang="de-DE" dirty="0"/>
              <a:t> a time </a:t>
            </a:r>
            <a:r>
              <a:rPr lang="de-DE" dirty="0" err="1"/>
              <a:t>frame</a:t>
            </a:r>
            <a:r>
              <a:rPr lang="de-DE" dirty="0"/>
              <a:t> T=3</a:t>
            </a:r>
          </a:p>
        </p:txBody>
      </p:sp>
      <p:cxnSp>
        <p:nvCxnSpPr>
          <p:cNvPr id="6" name="Gerader Verbinder 5"/>
          <p:cNvCxnSpPr>
            <a:stCxn id="37" idx="1"/>
          </p:cNvCxnSpPr>
          <p:nvPr/>
        </p:nvCxnSpPr>
        <p:spPr>
          <a:xfrm flipV="1">
            <a:off x="2182217" y="2636912"/>
            <a:ext cx="661591" cy="646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/>
          <p:cNvCxnSpPr>
            <a:stCxn id="38" idx="1"/>
          </p:cNvCxnSpPr>
          <p:nvPr/>
        </p:nvCxnSpPr>
        <p:spPr>
          <a:xfrm flipV="1">
            <a:off x="2918605" y="2636912"/>
            <a:ext cx="289740" cy="568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/>
          <p:cNvCxnSpPr>
            <a:stCxn id="39" idx="1"/>
          </p:cNvCxnSpPr>
          <p:nvPr/>
        </p:nvCxnSpPr>
        <p:spPr>
          <a:xfrm flipH="1" flipV="1">
            <a:off x="3491880" y="2636912"/>
            <a:ext cx="145002" cy="499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/>
          <p:cNvCxnSpPr>
            <a:stCxn id="40" idx="1"/>
          </p:cNvCxnSpPr>
          <p:nvPr/>
        </p:nvCxnSpPr>
        <p:spPr>
          <a:xfrm flipH="1" flipV="1">
            <a:off x="4141366" y="2607365"/>
            <a:ext cx="214720" cy="457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/>
          <p:cNvCxnSpPr>
            <a:stCxn id="41" idx="1"/>
          </p:cNvCxnSpPr>
          <p:nvPr/>
        </p:nvCxnSpPr>
        <p:spPr>
          <a:xfrm flipH="1" flipV="1">
            <a:off x="4783331" y="2580551"/>
            <a:ext cx="293965" cy="450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>
            <a:stCxn id="42" idx="1"/>
          </p:cNvCxnSpPr>
          <p:nvPr/>
        </p:nvCxnSpPr>
        <p:spPr>
          <a:xfrm flipH="1" flipV="1">
            <a:off x="5436096" y="2528771"/>
            <a:ext cx="361509" cy="430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/>
          <p:cNvCxnSpPr>
            <a:stCxn id="43" idx="1"/>
          </p:cNvCxnSpPr>
          <p:nvPr/>
        </p:nvCxnSpPr>
        <p:spPr>
          <a:xfrm flipH="1" flipV="1">
            <a:off x="6297116" y="2528371"/>
            <a:ext cx="216700" cy="376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16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1" y="476672"/>
            <a:ext cx="8460433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388" y="619547"/>
            <a:ext cx="705783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de-DE" b="1" dirty="0"/>
              <a:t>1. </a:t>
            </a:r>
            <a:r>
              <a:rPr lang="de-DE" b="1" dirty="0" err="1"/>
              <a:t>Objective</a:t>
            </a:r>
            <a:r>
              <a:rPr lang="de-DE" b="1" dirty="0"/>
              <a:t> Knowledge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Falsifiable</a:t>
            </a:r>
            <a:r>
              <a:rPr lang="de-DE" b="1" dirty="0"/>
              <a:t> </a:t>
            </a:r>
            <a:r>
              <a:rPr lang="de-DE" b="1" dirty="0" err="1"/>
              <a:t>Predictions</a:t>
            </a:r>
            <a:r>
              <a:rPr lang="de-DE" b="1" dirty="0"/>
              <a:t> - Asset Price Inflation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6</a:t>
            </a:fld>
            <a:endParaRPr lang="de-DE" sz="1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181149" y="942076"/>
                <a:ext cx="8640960" cy="1338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75000"/>
                  </a:lnSpc>
                  <a:defRPr/>
                </a:pPr>
                <a:endParaRPr lang="de-DE" sz="1400" dirty="0">
                  <a:ea typeface="Cambria Math"/>
                </a:endParaRPr>
              </a:p>
              <a:p>
                <a:pPr>
                  <a:lnSpc>
                    <a:spcPct val="75000"/>
                  </a:lnSpc>
                  <a:defRPr/>
                </a:pPr>
                <a:endParaRPr lang="de-DE" sz="1200" b="0" dirty="0">
                  <a:ea typeface="Cambria Math"/>
                </a:endParaRPr>
              </a:p>
              <a:p>
                <a:pPr>
                  <a:lnSpc>
                    <a:spcPct val="75000"/>
                  </a:lnSpc>
                  <a:defRPr/>
                </a:pPr>
                <a:r>
                  <a:rPr lang="de-DE" b="0" dirty="0">
                    <a:ea typeface="Cambria Math"/>
                  </a:rPr>
                  <a:t>Rolling Regression in </a:t>
                </a:r>
                <a:r>
                  <a:rPr lang="de-DE" dirty="0">
                    <a:ea typeface="Cambria Math"/>
                  </a:rPr>
                  <a:t>time </a:t>
                </a:r>
                <a:r>
                  <a:rPr lang="de-DE" dirty="0" err="1">
                    <a:ea typeface="Cambria Math"/>
                  </a:rPr>
                  <a:t>frames</a:t>
                </a:r>
                <a:r>
                  <a:rPr lang="de-DE" dirty="0">
                    <a:ea typeface="Cambria Math"/>
                  </a:rPr>
                  <a:t> </a:t>
                </a:r>
                <a:r>
                  <a:rPr lang="de-DE" dirty="0" err="1">
                    <a:ea typeface="Cambria Math"/>
                  </a:rPr>
                  <a:t>of</a:t>
                </a:r>
                <a:r>
                  <a:rPr lang="de-DE" dirty="0">
                    <a:ea typeface="Cambria Math"/>
                  </a:rPr>
                  <a:t> </a:t>
                </a:r>
                <a:r>
                  <a:rPr lang="de-DE" dirty="0" err="1">
                    <a:ea typeface="Cambria Math"/>
                  </a:rPr>
                  <a:t>length</a:t>
                </a:r>
                <a:r>
                  <a:rPr lang="de-DE" dirty="0">
                    <a:ea typeface="Cambria Math"/>
                  </a:rPr>
                  <a:t> T</a:t>
                </a:r>
                <a:r>
                  <a:rPr lang="de-DE" b="0" dirty="0">
                    <a:ea typeface="Cambria Math"/>
                  </a:rPr>
                  <a:t>:</a:t>
                </a:r>
              </a:p>
              <a:p>
                <a:pPr>
                  <a:lnSpc>
                    <a:spcPct val="75000"/>
                  </a:lnSpc>
                  <a:defRPr/>
                </a:pPr>
                <a:endParaRPr lang="de-DE" sz="1600" dirty="0">
                  <a:ea typeface="Cambria Math"/>
                </a:endParaRPr>
              </a:p>
              <a:p>
                <a:pPr>
                  <a:lnSpc>
                    <a:spcPct val="75000"/>
                  </a:lnSpc>
                  <a:defRPr/>
                </a:pPr>
                <a:r>
                  <a:rPr lang="de-DE" sz="1600" b="0" dirty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  <m:t>&amp;</m:t>
                        </m:r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de-DE" b="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de-DE" b="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de-DE" b="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de-DE" b="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de-DE" b="1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/>
                      </a:rPr>
                      <m:t>with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de-DE" b="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𝐶𝑜𝑣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 (</m:t>
                        </m:r>
                        <m:sSub>
                          <m:sSubPr>
                            <m:ctrlPr>
                              <a:rPr lang="de-DE" b="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&amp;</m:t>
                            </m:r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e-DE" b="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de-DE" b="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𝑉𝑎𝑟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 (</m:t>
                        </m:r>
                        <m:sSub>
                          <m:sSubPr>
                            <m:ctrlPr>
                              <a:rPr lang="de-DE" b="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de-DE" b="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de-DE" i="1" u="sng" dirty="0">
                  <a:latin typeface="Cambria Math"/>
                </a:endParaRPr>
              </a:p>
              <a:p>
                <a:pPr>
                  <a:lnSpc>
                    <a:spcPct val="75000"/>
                  </a:lnSpc>
                  <a:defRPr/>
                </a:pPr>
                <a:endParaRPr lang="de-DE" sz="1400" i="1" u="sng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149" y="942076"/>
                <a:ext cx="8640960" cy="1338700"/>
              </a:xfrm>
              <a:prstGeom prst="rect">
                <a:avLst/>
              </a:prstGeom>
              <a:blipFill>
                <a:blip r:embed="rId2"/>
                <a:stretch>
                  <a:fillRect l="-6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17377" y="5733256"/>
            <a:ext cx="864096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defRPr/>
            </a:pPr>
            <a:endParaRPr lang="de-DE" sz="1400" dirty="0">
              <a:ea typeface="Cambria Math"/>
            </a:endParaRPr>
          </a:p>
          <a:p>
            <a:pPr>
              <a:lnSpc>
                <a:spcPct val="75000"/>
              </a:lnSpc>
              <a:defRPr/>
            </a:pPr>
            <a:endParaRPr lang="de-DE" sz="1200" b="0" dirty="0">
              <a:ea typeface="Cambria Math"/>
            </a:endParaRPr>
          </a:p>
          <a:p>
            <a:pPr>
              <a:lnSpc>
                <a:spcPct val="75000"/>
              </a:lnSpc>
              <a:defRPr/>
            </a:pPr>
            <a:r>
              <a:rPr lang="de-DE" b="0" dirty="0" err="1">
                <a:ea typeface="Cambria Math"/>
              </a:rPr>
              <a:t>Result</a:t>
            </a:r>
            <a:r>
              <a:rPr lang="de-DE" b="0" dirty="0">
                <a:ea typeface="Cambria Math"/>
              </a:rPr>
              <a:t>: </a:t>
            </a:r>
            <a:r>
              <a:rPr lang="de-DE" b="0" dirty="0" err="1">
                <a:ea typeface="Cambria Math"/>
              </a:rPr>
              <a:t>No</a:t>
            </a:r>
            <a:r>
              <a:rPr lang="de-DE" b="0" dirty="0">
                <a:ea typeface="Cambria Math"/>
              </a:rPr>
              <a:t> </a:t>
            </a:r>
            <a:r>
              <a:rPr lang="de-DE" b="0" dirty="0" err="1">
                <a:ea typeface="Cambria Math"/>
              </a:rPr>
              <a:t>emergent</a:t>
            </a:r>
            <a:r>
              <a:rPr lang="de-DE" b="0" dirty="0">
                <a:ea typeface="Cambria Math"/>
              </a:rPr>
              <a:t> </a:t>
            </a:r>
            <a:r>
              <a:rPr lang="de-DE" b="0" dirty="0" err="1">
                <a:ea typeface="Cambria Math"/>
              </a:rPr>
              <a:t>law</a:t>
            </a:r>
            <a:r>
              <a:rPr lang="de-DE" b="0" dirty="0">
                <a:ea typeface="Cambria Math"/>
              </a:rPr>
              <a:t> </a:t>
            </a:r>
            <a:r>
              <a:rPr lang="de-DE" b="0" dirty="0" err="1">
                <a:ea typeface="Cambria Math"/>
              </a:rPr>
              <a:t>for</a:t>
            </a:r>
            <a:r>
              <a:rPr lang="de-DE" b="0" dirty="0">
                <a:ea typeface="Cambria Math"/>
              </a:rPr>
              <a:t> T=100 </a:t>
            </a:r>
            <a:r>
              <a:rPr lang="de-DE" b="0" dirty="0" err="1">
                <a:ea typeface="Cambria Math"/>
              </a:rPr>
              <a:t>exists</a:t>
            </a:r>
            <a:r>
              <a:rPr lang="de-DE" b="0" dirty="0">
                <a:ea typeface="Cambria Math"/>
              </a:rPr>
              <a:t>.</a:t>
            </a:r>
            <a:endParaRPr lang="de-DE" sz="1400" i="1" u="sng" dirty="0">
              <a:latin typeface="Cambria Math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10" y="2219158"/>
            <a:ext cx="4785530" cy="322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5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7</a:t>
            </a:fld>
            <a:endParaRPr lang="de-DE" sz="1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099" name="Text Box 3"/>
              <p:cNvSpPr txBox="1">
                <a:spLocks noChangeArrowheads="1"/>
              </p:cNvSpPr>
              <p:nvPr/>
            </p:nvSpPr>
            <p:spPr bwMode="auto">
              <a:xfrm>
                <a:off x="350441" y="1194878"/>
                <a:ext cx="8640960" cy="8346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75000"/>
                  </a:lnSpc>
                  <a:defRPr/>
                </a:pPr>
                <a:endParaRPr lang="de-DE" sz="1400" dirty="0">
                  <a:ea typeface="Cambria Math"/>
                </a:endParaRPr>
              </a:p>
              <a:p>
                <a:pPr>
                  <a:lnSpc>
                    <a:spcPct val="75000"/>
                  </a:lnSpc>
                  <a:defRPr/>
                </a:pPr>
                <a:endParaRPr lang="de-DE" sz="1200" b="0" dirty="0">
                  <a:ea typeface="Cambria Math"/>
                </a:endParaRPr>
              </a:p>
              <a:p>
                <a:pPr>
                  <a:lnSpc>
                    <a:spcPct val="75000"/>
                  </a:lnSpc>
                  <a:defRPr/>
                </a:pPr>
                <a:r>
                  <a:rPr lang="de-DE" b="1" dirty="0" err="1">
                    <a:ea typeface="Cambria Math"/>
                  </a:rPr>
                  <a:t>Question</a:t>
                </a:r>
                <a:r>
                  <a:rPr lang="de-DE" b="0" dirty="0">
                    <a:ea typeface="Cambria Math"/>
                  </a:rPr>
                  <a:t>:   </a:t>
                </a:r>
                <a:r>
                  <a:rPr lang="de-DE" b="0" dirty="0" err="1">
                    <a:ea typeface="Cambria Math"/>
                  </a:rPr>
                  <a:t>Does</a:t>
                </a:r>
                <a:r>
                  <a:rPr lang="de-DE" b="0" dirty="0">
                    <a:ea typeface="Cambria Math"/>
                  </a:rPr>
                  <a:t> a time </a:t>
                </a:r>
                <a:r>
                  <a:rPr lang="de-DE" b="0" dirty="0" err="1">
                    <a:ea typeface="Cambria Math"/>
                  </a:rPr>
                  <a:t>window</a:t>
                </a:r>
                <a:r>
                  <a:rPr lang="de-DE" b="0" dirty="0">
                    <a:ea typeface="Cambria Math"/>
                  </a:rPr>
                  <a:t> </a:t>
                </a:r>
                <a:r>
                  <a:rPr lang="de-DE" dirty="0">
                    <a:ea typeface="Cambria Math"/>
                  </a:rPr>
                  <a:t>T (in </a:t>
                </a:r>
                <a:r>
                  <a:rPr lang="de-DE" dirty="0" err="1">
                    <a:ea typeface="Cambria Math"/>
                  </a:rPr>
                  <a:t>months</a:t>
                </a:r>
                <a:r>
                  <a:rPr lang="de-DE" dirty="0">
                    <a:ea typeface="Cambria Math"/>
                  </a:rPr>
                  <a:t>) </a:t>
                </a:r>
                <a:r>
                  <a:rPr lang="de-DE" dirty="0" err="1">
                    <a:ea typeface="Cambria Math"/>
                  </a:rPr>
                  <a:t>exist</a:t>
                </a:r>
                <a:r>
                  <a:rPr lang="de-DE" dirty="0">
                    <a:ea typeface="Cambria Math"/>
                  </a:rPr>
                  <a:t>, </a:t>
                </a:r>
                <a:r>
                  <a:rPr lang="de-DE" dirty="0" err="1">
                    <a:ea typeface="Cambria Math"/>
                  </a:rPr>
                  <a:t>with</a:t>
                </a:r>
                <a:r>
                  <a:rPr lang="de-DE" b="0" dirty="0">
                    <a:ea typeface="Cambria Math"/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/>
                        <a:ea typeface="Cambria Math"/>
                      </a:rPr>
                      <m:t>∀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t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de-DE" b="0" i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de-DE" b="0" i="0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de-DE" b="0" i="1" smtClean="0">
                        <a:latin typeface="Cambria Math"/>
                        <a:ea typeface="Cambria Math"/>
                      </a:rPr>
                      <m:t>?</m:t>
                    </m:r>
                  </m:oMath>
                </a14:m>
                <a:endParaRPr lang="de-DE" b="0" dirty="0">
                  <a:ea typeface="Cambria Math"/>
                </a:endParaRPr>
              </a:p>
              <a:p>
                <a:pPr>
                  <a:lnSpc>
                    <a:spcPct val="75000"/>
                  </a:lnSpc>
                  <a:defRPr/>
                </a:pPr>
                <a:endParaRPr lang="de-DE" b="0" dirty="0"/>
              </a:p>
            </p:txBody>
          </p:sp>
        </mc:Choice>
        <mc:Fallback xmlns="">
          <p:sp>
            <p:nvSpPr>
              <p:cNvPr id="2600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441" y="1194878"/>
                <a:ext cx="8640960" cy="834652"/>
              </a:xfrm>
              <a:prstGeom prst="rect">
                <a:avLst/>
              </a:prstGeom>
              <a:blipFill>
                <a:blip r:embed="rId3"/>
                <a:stretch>
                  <a:fillRect l="-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-1" y="476672"/>
            <a:ext cx="8460433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9388" y="619547"/>
            <a:ext cx="705783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de-DE" b="1" dirty="0"/>
              <a:t>1. </a:t>
            </a:r>
            <a:r>
              <a:rPr lang="de-DE" b="1" dirty="0" err="1"/>
              <a:t>Objective</a:t>
            </a:r>
            <a:r>
              <a:rPr lang="de-DE" b="1" dirty="0"/>
              <a:t> Knowledge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Falsifiable</a:t>
            </a:r>
            <a:r>
              <a:rPr lang="de-DE" b="1" dirty="0"/>
              <a:t> </a:t>
            </a:r>
            <a:r>
              <a:rPr lang="de-DE" b="1" dirty="0" err="1"/>
              <a:t>Predictions</a:t>
            </a:r>
            <a:r>
              <a:rPr lang="de-DE" b="1" dirty="0"/>
              <a:t> - Asset Price Inflation</a:t>
            </a:r>
            <a:endParaRPr lang="de-DE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350441" y="5141562"/>
                <a:ext cx="8640960" cy="1201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75000"/>
                  </a:lnSpc>
                  <a:defRPr/>
                </a:pPr>
                <a:endParaRPr lang="de-DE" sz="1600" b="0" dirty="0"/>
              </a:p>
              <a:p>
                <a:pPr>
                  <a:lnSpc>
                    <a:spcPct val="75000"/>
                  </a:lnSpc>
                  <a:defRPr/>
                </a:pPr>
                <a:r>
                  <a:rPr lang="de-DE" sz="1700" b="1" dirty="0" err="1"/>
                  <a:t>Answer</a:t>
                </a:r>
                <a:r>
                  <a:rPr lang="de-DE" sz="1700" b="0" dirty="0"/>
                  <a:t>:	</a:t>
                </a:r>
                <a:r>
                  <a:rPr lang="de-DE" sz="1700" b="0" dirty="0" err="1"/>
                  <a:t>For</a:t>
                </a:r>
                <a:r>
                  <a:rPr lang="de-DE" sz="1700" b="0" dirty="0"/>
                  <a:t> </a:t>
                </a:r>
                <a:r>
                  <a:rPr lang="de-DE" sz="1700" b="0" dirty="0" err="1"/>
                  <a:t>every</a:t>
                </a:r>
                <a:r>
                  <a:rPr lang="de-DE" sz="1700" b="0" dirty="0"/>
                  <a:t> </a:t>
                </a:r>
                <a14:m>
                  <m:oMath xmlns:m="http://schemas.openxmlformats.org/officeDocument/2006/math">
                    <m:r>
                      <a:rPr lang="de-DE" sz="1700" b="0" i="1" dirty="0" smtClean="0">
                        <a:latin typeface="Cambria Math"/>
                      </a:rPr>
                      <m:t>𝑇</m:t>
                    </m:r>
                    <m:r>
                      <a:rPr lang="de-DE" sz="1700" b="0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de-DE" sz="1700" b="0" i="1" dirty="0" smtClean="0">
                        <a:latin typeface="Cambria Math"/>
                      </a:rPr>
                      <m:t>340</m:t>
                    </m:r>
                  </m:oMath>
                </a14:m>
                <a:r>
                  <a:rPr lang="de-DE" sz="1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7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sz="1700" b="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de-DE" sz="1700" b="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de-DE" sz="1700" b="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e-DE" sz="1700" b="0" i="1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  <m:r>
                      <a:rPr lang="de-DE" sz="17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sz="1700" b="0" i="0" smtClean="0">
                        <a:latin typeface="Cambria Math" panose="02040503050406030204" pitchFamily="18" charset="0"/>
                        <a:ea typeface="Cambria Math"/>
                      </a:rPr>
                      <m:t>was</m:t>
                    </m:r>
                    <m:r>
                      <a:rPr lang="de-DE" sz="1700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sz="1700" b="0" i="0" smtClean="0">
                        <a:latin typeface="Cambria Math" panose="02040503050406030204" pitchFamily="18" charset="0"/>
                        <a:ea typeface="Cambria Math"/>
                      </a:rPr>
                      <m:t>always</m:t>
                    </m:r>
                    <m:r>
                      <a:rPr lang="de-DE" sz="1700" b="0" i="0" smtClean="0">
                        <a:latin typeface="Cambria Math"/>
                        <a:ea typeface="Cambria Math"/>
                      </a:rPr>
                      <m:t> ≥0</m:t>
                    </m:r>
                  </m:oMath>
                </a14:m>
                <a:r>
                  <a:rPr lang="de-DE" sz="1700" dirty="0"/>
                  <a:t>          Thus an </a:t>
                </a:r>
                <a:r>
                  <a:rPr lang="de-DE" sz="1700" dirty="0" err="1"/>
                  <a:t>emergent</a:t>
                </a:r>
                <a:r>
                  <a:rPr lang="de-DE" sz="1700" dirty="0"/>
                  <a:t> </a:t>
                </a:r>
                <a:r>
                  <a:rPr lang="de-DE" sz="1700" dirty="0" err="1"/>
                  <a:t>law</a:t>
                </a:r>
                <a:r>
                  <a:rPr lang="de-DE" sz="1700" dirty="0"/>
                  <a:t> </a:t>
                </a:r>
                <a:r>
                  <a:rPr lang="de-DE" sz="1700" dirty="0" err="1"/>
                  <a:t>exists</a:t>
                </a:r>
                <a:r>
                  <a:rPr lang="de-DE" sz="1700" dirty="0"/>
                  <a:t>..</a:t>
                </a:r>
              </a:p>
              <a:p>
                <a:pPr>
                  <a:lnSpc>
                    <a:spcPct val="75000"/>
                  </a:lnSpc>
                  <a:defRPr/>
                </a:pPr>
                <a:endParaRPr lang="de-DE" sz="1700" b="1" dirty="0"/>
              </a:p>
              <a:p>
                <a:pPr>
                  <a:spcAft>
                    <a:spcPts val="600"/>
                  </a:spcAft>
                  <a:defRPr/>
                </a:pPr>
                <a:r>
                  <a:rPr lang="de-DE" sz="1700" b="1" dirty="0" err="1"/>
                  <a:t>Emergent</a:t>
                </a:r>
                <a:r>
                  <a:rPr lang="de-DE" sz="1700" b="1" dirty="0"/>
                  <a:t> Law:	</a:t>
                </a:r>
                <a:r>
                  <a:rPr lang="de-DE" sz="1700" dirty="0"/>
                  <a:t>An </a:t>
                </a:r>
                <a:r>
                  <a:rPr lang="de-DE" sz="1700" dirty="0" err="1"/>
                  <a:t>until</a:t>
                </a:r>
                <a:r>
                  <a:rPr lang="de-DE" sz="1700" dirty="0"/>
                  <a:t> </a:t>
                </a:r>
                <a:r>
                  <a:rPr lang="de-DE" sz="1700" dirty="0" err="1"/>
                  <a:t>now</a:t>
                </a:r>
                <a:r>
                  <a:rPr lang="de-DE" sz="1700" dirty="0"/>
                  <a:t> </a:t>
                </a:r>
                <a:r>
                  <a:rPr lang="de-DE" sz="1700" dirty="0" err="1"/>
                  <a:t>always</a:t>
                </a:r>
                <a:r>
                  <a:rPr lang="de-DE" sz="1700" dirty="0"/>
                  <a:t> </a:t>
                </a:r>
                <a:r>
                  <a:rPr lang="de-DE" sz="1700" dirty="0" err="1"/>
                  <a:t>true</a:t>
                </a:r>
                <a:r>
                  <a:rPr lang="de-DE" sz="1700" dirty="0"/>
                  <a:t> </a:t>
                </a:r>
                <a:r>
                  <a:rPr lang="de-DE" sz="1700" dirty="0" err="1"/>
                  <a:t>statement</a:t>
                </a:r>
                <a:r>
                  <a:rPr lang="de-DE" sz="1700" dirty="0"/>
                  <a:t> </a:t>
                </a:r>
                <a:r>
                  <a:rPr lang="de-DE" sz="1700" dirty="0" err="1"/>
                  <a:t>about</a:t>
                </a:r>
                <a:r>
                  <a:rPr lang="de-DE" sz="1700" dirty="0"/>
                  <a:t> a </a:t>
                </a:r>
                <a:r>
                  <a:rPr lang="de-DE" sz="1700" dirty="0" err="1"/>
                  <a:t>function</a:t>
                </a:r>
                <a:r>
                  <a:rPr lang="de-DE" sz="1700" dirty="0"/>
                  <a:t> </a:t>
                </a:r>
                <a:r>
                  <a:rPr lang="de-DE" sz="1700" dirty="0" err="1"/>
                  <a:t>of</a:t>
                </a:r>
                <a:r>
                  <a:rPr lang="de-DE" sz="1700" dirty="0"/>
                  <a:t> </a:t>
                </a:r>
                <a:r>
                  <a:rPr lang="de-DE" sz="1700" dirty="0" err="1"/>
                  <a:t>sequences</a:t>
                </a:r>
                <a:r>
                  <a:rPr lang="de-DE" sz="1700" dirty="0"/>
                  <a:t> </a:t>
                </a:r>
                <a:r>
                  <a:rPr lang="de-DE" sz="1700" dirty="0" err="1"/>
                  <a:t>of</a:t>
                </a:r>
                <a:r>
                  <a:rPr lang="de-DE" sz="1700" dirty="0"/>
                  <a:t> </a:t>
                </a:r>
                <a:br>
                  <a:rPr lang="de-DE" sz="1700" dirty="0"/>
                </a:br>
                <a:r>
                  <a:rPr lang="de-DE" sz="1700" dirty="0"/>
                  <a:t>                                     </a:t>
                </a:r>
                <a:r>
                  <a:rPr lang="de-DE" sz="1700" dirty="0" err="1"/>
                  <a:t>observations</a:t>
                </a:r>
                <a:r>
                  <a:rPr lang="de-DE" sz="1700" dirty="0"/>
                  <a:t>.</a:t>
                </a: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441" y="5141562"/>
                <a:ext cx="8640960" cy="1201291"/>
              </a:xfrm>
              <a:prstGeom prst="rect">
                <a:avLst/>
              </a:prstGeom>
              <a:blipFill>
                <a:blip r:embed="rId4"/>
                <a:stretch>
                  <a:fillRect l="-423" b="-6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feil nach rechts 2"/>
          <p:cNvSpPr/>
          <p:nvPr/>
        </p:nvSpPr>
        <p:spPr>
          <a:xfrm>
            <a:off x="5004048" y="5445224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06" y="1844824"/>
            <a:ext cx="5058642" cy="31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4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8</a:t>
            </a:fld>
            <a:endParaRPr lang="de-DE" sz="1000" b="0" dirty="0"/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179388" y="1196752"/>
            <a:ext cx="8857108" cy="51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defRPr/>
            </a:pPr>
            <a:endParaRPr lang="de-DE" b="0" dirty="0"/>
          </a:p>
          <a:p>
            <a:pPr>
              <a:lnSpc>
                <a:spcPct val="75000"/>
              </a:lnSpc>
              <a:defRPr/>
            </a:pPr>
            <a:r>
              <a:rPr lang="de-DE" dirty="0" err="1"/>
              <a:t>Exemplary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different </a:t>
            </a:r>
            <a:r>
              <a:rPr lang="de-DE" dirty="0" err="1"/>
              <a:t>asset</a:t>
            </a:r>
            <a:r>
              <a:rPr lang="de-DE" dirty="0"/>
              <a:t> </a:t>
            </a:r>
            <a:r>
              <a:rPr lang="de-DE" dirty="0" err="1"/>
              <a:t>classes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monetary</a:t>
            </a:r>
            <a:r>
              <a:rPr lang="de-DE" dirty="0"/>
              <a:t> </a:t>
            </a:r>
            <a:r>
              <a:rPr lang="de-DE" dirty="0" err="1"/>
              <a:t>aggregates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385252" y="4048026"/>
                <a:ext cx="8651244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 err="1"/>
                  <a:t>For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every</a:t>
                </a:r>
                <a:r>
                  <a:rPr lang="de-DE" sz="1600" dirty="0"/>
                  <a:t> </a:t>
                </a:r>
                <a:r>
                  <a:rPr lang="de-DE" sz="1600" dirty="0" err="1"/>
                  <a:t>index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there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exists</a:t>
                </a:r>
                <a:r>
                  <a:rPr lang="de-DE" sz="1600" dirty="0"/>
                  <a:t> a </a:t>
                </a:r>
                <a:r>
                  <a:rPr lang="de-DE" sz="1600" dirty="0" err="1"/>
                  <a:t>combination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monetary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aggregate</a:t>
                </a:r>
                <a:r>
                  <a:rPr lang="de-DE" sz="1600" dirty="0"/>
                  <a:t>, lag (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/>
                      </a:rPr>
                      <m:t>𝑙𝑀</m:t>
                    </m:r>
                  </m:oMath>
                </a14:m>
                <a:r>
                  <a:rPr lang="de-DE" sz="1600" dirty="0"/>
                  <a:t>) </a:t>
                </a:r>
                <a:r>
                  <a:rPr lang="de-DE" sz="1600" dirty="0" err="1"/>
                  <a:t>and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set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emergence</a:t>
                </a:r>
                <a:r>
                  <a:rPr lang="de-DE" sz="1600" dirty="0"/>
                  <a:t> (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/>
                      </a:rPr>
                      <m:t>𝑇</m:t>
                    </m:r>
                    <m:r>
                      <a:rPr lang="de-DE" sz="1600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1600" i="1" dirty="0">
                        <a:latin typeface="Cambria Math"/>
                      </a:rPr>
                      <m:t>340</m:t>
                    </m:r>
                  </m:oMath>
                </a14:m>
                <a:r>
                  <a:rPr lang="de-DE" sz="1600" dirty="0"/>
                  <a:t>) </a:t>
                </a:r>
                <a:r>
                  <a:rPr lang="de-DE" sz="1600" dirty="0" err="1"/>
                  <a:t>for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which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slope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regression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between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index</a:t>
                </a:r>
                <a:r>
                  <a:rPr lang="de-DE" sz="1600" dirty="0"/>
                  <a:t> </a:t>
                </a:r>
                <a:r>
                  <a:rPr lang="de-DE" sz="1600" dirty="0" err="1"/>
                  <a:t>return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and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preceding</a:t>
                </a:r>
                <a:r>
                  <a:rPr lang="de-DE" sz="1600" dirty="0"/>
                  <a:t> </a:t>
                </a:r>
                <a:r>
                  <a:rPr lang="de-DE" sz="1600" dirty="0" err="1"/>
                  <a:t>increase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monetary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supply</a:t>
                </a:r>
                <a:r>
                  <a:rPr lang="de-DE" sz="1600" dirty="0"/>
                  <a:t> was </a:t>
                </a:r>
                <a:r>
                  <a:rPr lang="de-DE" sz="1600" dirty="0" err="1"/>
                  <a:t>always</a:t>
                </a:r>
                <a:r>
                  <a:rPr lang="de-DE" sz="1600" dirty="0"/>
                  <a:t> </a:t>
                </a:r>
                <a:r>
                  <a:rPr lang="de-DE" sz="1600" dirty="0" err="1" smtClean="0"/>
                  <a:t>greater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than</a:t>
                </a:r>
                <a:r>
                  <a:rPr lang="de-DE" sz="1600" dirty="0"/>
                  <a:t> (</a:t>
                </a:r>
                <a:r>
                  <a:rPr lang="de-DE" sz="1600" dirty="0" err="1"/>
                  <a:t>or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equal</a:t>
                </a:r>
                <a:r>
                  <a:rPr lang="de-DE" sz="1600" dirty="0"/>
                  <a:t>) </a:t>
                </a:r>
                <a:r>
                  <a:rPr lang="de-DE" sz="1600" dirty="0" smtClean="0"/>
                  <a:t>0</a:t>
                </a:r>
                <a:r>
                  <a:rPr lang="de-DE" sz="16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There </a:t>
                </a:r>
                <a:r>
                  <a:rPr lang="de-DE" sz="1600" dirty="0" err="1"/>
                  <a:t>exists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no</a:t>
                </a:r>
                <a:r>
                  <a:rPr lang="de-DE" sz="1600" dirty="0"/>
                  <a:t> </a:t>
                </a:r>
                <a:r>
                  <a:rPr lang="de-DE" sz="1600" dirty="0" err="1"/>
                  <a:t>combination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monetary </a:t>
                </a:r>
                <a:r>
                  <a:rPr lang="de-DE" sz="1600" dirty="0" err="1"/>
                  <a:t>aggregate</a:t>
                </a:r>
                <a:r>
                  <a:rPr lang="de-DE" sz="1600" dirty="0"/>
                  <a:t>, lag (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/>
                      </a:rPr>
                      <m:t>𝑙𝑀</m:t>
                    </m:r>
                  </m:oMath>
                </a14:m>
                <a:r>
                  <a:rPr lang="de-DE" sz="1600" dirty="0"/>
                  <a:t>) </a:t>
                </a:r>
                <a:r>
                  <a:rPr lang="de-DE" sz="1600" dirty="0" err="1"/>
                  <a:t>and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set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emergence</a:t>
                </a:r>
                <a:r>
                  <a:rPr lang="de-DE" sz="1600" dirty="0"/>
                  <a:t> (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/>
                      </a:rPr>
                      <m:t>𝑇</m:t>
                    </m:r>
                    <m:r>
                      <a:rPr lang="de-DE" sz="1600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1600" i="1" dirty="0">
                        <a:latin typeface="Cambria Math"/>
                      </a:rPr>
                      <m:t>𝑇𝐺</m:t>
                    </m:r>
                    <m:r>
                      <a:rPr lang="de-DE" sz="1600" i="1" dirty="0">
                        <a:latin typeface="Cambria Math"/>
                      </a:rPr>
                      <m:t>/2</m:t>
                    </m:r>
                  </m:oMath>
                </a14:m>
                <a:r>
                  <a:rPr lang="de-DE" sz="1600" dirty="0"/>
                  <a:t>) for </a:t>
                </a:r>
                <a:r>
                  <a:rPr lang="de-DE" sz="1600" dirty="0" err="1"/>
                  <a:t>which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slope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regression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between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index</a:t>
                </a:r>
                <a:r>
                  <a:rPr lang="de-DE" sz="1600" dirty="0"/>
                  <a:t> </a:t>
                </a:r>
                <a:r>
                  <a:rPr lang="de-DE" sz="1600" dirty="0" err="1"/>
                  <a:t>return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and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preceding</a:t>
                </a:r>
                <a:r>
                  <a:rPr lang="de-DE" sz="1600" dirty="0"/>
                  <a:t> </a:t>
                </a:r>
                <a:r>
                  <a:rPr lang="de-DE" sz="1600" dirty="0" err="1"/>
                  <a:t>increase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monetary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supply</a:t>
                </a:r>
                <a:r>
                  <a:rPr lang="de-DE" sz="1600" dirty="0"/>
                  <a:t> was </a:t>
                </a:r>
                <a:r>
                  <a:rPr lang="de-DE" sz="1600" dirty="0" err="1"/>
                  <a:t>always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smaller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than</a:t>
                </a:r>
                <a:r>
                  <a:rPr lang="de-DE" sz="1600" dirty="0"/>
                  <a:t> </a:t>
                </a:r>
                <a:r>
                  <a:rPr lang="de-DE" sz="1600" dirty="0" smtClean="0"/>
                  <a:t>(</a:t>
                </a:r>
                <a:r>
                  <a:rPr lang="de-DE" sz="1600" dirty="0" err="1" smtClean="0"/>
                  <a:t>or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equal</a:t>
                </a:r>
                <a:r>
                  <a:rPr lang="de-DE" sz="1600" dirty="0" smtClean="0"/>
                  <a:t>) 0</a:t>
                </a:r>
                <a:r>
                  <a:rPr lang="de-DE" sz="1600" dirty="0"/>
                  <a:t>.</a:t>
                </a:r>
              </a:p>
              <a:p>
                <a:endParaRPr lang="de-D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b="1" dirty="0"/>
                  <a:t>In </a:t>
                </a:r>
                <a:r>
                  <a:rPr lang="de-DE" sz="1600" b="1" dirty="0" err="1"/>
                  <a:t>this</a:t>
                </a:r>
                <a:r>
                  <a:rPr lang="de-DE" sz="1600" b="1" dirty="0"/>
                  <a:t> sense Asset Price Inflation </a:t>
                </a:r>
                <a:r>
                  <a:rPr lang="de-DE" sz="1600" b="1" dirty="0" err="1"/>
                  <a:t>exists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as</a:t>
                </a:r>
                <a:r>
                  <a:rPr lang="de-DE" sz="1600" b="1" dirty="0"/>
                  <a:t> a </a:t>
                </a:r>
                <a:r>
                  <a:rPr lang="de-DE" sz="1600" b="1" dirty="0" err="1"/>
                  <a:t>pattern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that</a:t>
                </a:r>
                <a:r>
                  <a:rPr lang="de-DE" sz="1600" b="1" dirty="0"/>
                  <a:t> was – </a:t>
                </a:r>
                <a:r>
                  <a:rPr lang="de-DE" sz="1600" b="1" dirty="0" err="1"/>
                  <a:t>until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now</a:t>
                </a:r>
                <a:r>
                  <a:rPr lang="de-DE" sz="1600" b="1" dirty="0"/>
                  <a:t> – </a:t>
                </a:r>
                <a:r>
                  <a:rPr lang="de-DE" sz="1600" b="1" dirty="0" err="1"/>
                  <a:t>always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observed</a:t>
                </a:r>
                <a:r>
                  <a:rPr lang="de-DE" sz="1600" b="1" dirty="0"/>
                  <a:t>.</a:t>
                </a:r>
              </a:p>
            </p:txBody>
          </p:sp>
        </mc:Choice>
        <mc:Fallback xmlns="">
          <p:sp>
            <p:nvSpPr>
              <p:cNvPr id="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252" y="4048026"/>
                <a:ext cx="8651244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211" t="-792" r="-493" b="-2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" y="476672"/>
            <a:ext cx="7740353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9388" y="619547"/>
            <a:ext cx="74184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de-DE" sz="1600" b="1" dirty="0"/>
              <a:t>1. 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1600" b="1" dirty="0"/>
              <a:t>Objektives empirisches Wissen und überprüfbare Prognosen  - Asset </a:t>
            </a:r>
            <a:r>
              <a:rPr lang="de-DE" sz="1600" b="1" dirty="0" err="1"/>
              <a:t>price</a:t>
            </a:r>
            <a:r>
              <a:rPr lang="de-DE" sz="1600" b="1" dirty="0"/>
              <a:t> </a:t>
            </a:r>
            <a:r>
              <a:rPr lang="de-DE" sz="1600" b="1" dirty="0" err="1"/>
              <a:t>inflation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" y="476672"/>
            <a:ext cx="8460433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79388" y="619547"/>
            <a:ext cx="705783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de-DE" b="1" dirty="0"/>
              <a:t>1. </a:t>
            </a:r>
            <a:r>
              <a:rPr lang="de-DE" b="1" dirty="0" err="1"/>
              <a:t>Objective</a:t>
            </a:r>
            <a:r>
              <a:rPr lang="de-DE" b="1" dirty="0"/>
              <a:t> Knowledge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Falsifiable</a:t>
            </a:r>
            <a:r>
              <a:rPr lang="de-DE" b="1" dirty="0"/>
              <a:t> </a:t>
            </a:r>
            <a:r>
              <a:rPr lang="de-DE" b="1" dirty="0" err="1"/>
              <a:t>Predictions</a:t>
            </a:r>
            <a:r>
              <a:rPr lang="de-DE" b="1" dirty="0"/>
              <a:t> - Asset Price Inflation</a:t>
            </a:r>
            <a:endParaRPr lang="de-DE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639965"/>
              </p:ext>
            </p:extLst>
          </p:nvPr>
        </p:nvGraphicFramePr>
        <p:xfrm>
          <a:off x="385254" y="1844825"/>
          <a:ext cx="8129898" cy="2177055"/>
        </p:xfrm>
        <a:graphic>
          <a:graphicData uri="http://schemas.openxmlformats.org/drawingml/2006/table">
            <a:tbl>
              <a:tblPr/>
              <a:tblGrid>
                <a:gridCol w="8026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26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32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31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49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26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26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919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1201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3790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8612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41895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Money Supply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Lead_Index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Lag_Money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bmean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amean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minb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maxb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89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C_DAX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M2_DE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0.141446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0.004193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1.096618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0.017764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0.66626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89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C_DJ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M1_US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0.153689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0.001196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1.481884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0.003893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0.268785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189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C_FT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M1_GB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0.229354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0.002835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1.779528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0.036166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0.444704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189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C_KDAX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M1_DE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0.26251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0.003029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1.698413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0.015675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0.961231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189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C_NI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M0_JP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0.074657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0.000101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2.486486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0.001588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0.215611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189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C_REX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M1_DE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0.031969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0.000733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1.538462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0.002671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0.080531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189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C_SU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M1_US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0.135949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0.00289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1.008798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0.003605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0.195077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189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Case_home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M2_US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0.069875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0.001627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1.045455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0.000984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0.10708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23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0" dirty="0"/>
              <a:t>Page</a:t>
            </a:r>
            <a:r>
              <a:rPr lang="de-DE" b="0" dirty="0"/>
              <a:t> </a:t>
            </a:r>
            <a:fld id="{DF7DDCC4-D493-441F-8DE8-3DB70BCAFD19}" type="slidenum">
              <a:rPr lang="de-DE" sz="1000" b="0"/>
              <a:pPr eaLnBrk="1" hangingPunct="1"/>
              <a:t>9</a:t>
            </a:fld>
            <a:endParaRPr lang="de-DE" sz="1000" b="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01687" y="1700808"/>
            <a:ext cx="8496944" cy="36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Emergent</a:t>
            </a:r>
            <a:r>
              <a:rPr lang="de-DE" sz="2000" dirty="0"/>
              <a:t> Laws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objective</a:t>
            </a:r>
            <a:r>
              <a:rPr lang="de-DE" sz="2000" dirty="0"/>
              <a:t>,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assumption</a:t>
            </a:r>
            <a:r>
              <a:rPr lang="de-DE" sz="2000" dirty="0" smtClean="0"/>
              <a:t> </a:t>
            </a:r>
            <a:r>
              <a:rPr lang="de-DE" sz="2000" dirty="0" err="1"/>
              <a:t>about</a:t>
            </a:r>
            <a:r>
              <a:rPr lang="de-DE" sz="2000" dirty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truth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a </a:t>
            </a:r>
            <a:r>
              <a:rPr lang="de-DE" sz="2000" dirty="0" err="1" smtClean="0"/>
              <a:t>given</a:t>
            </a:r>
            <a:r>
              <a:rPr lang="de-DE" sz="2000" dirty="0" smtClean="0"/>
              <a:t> </a:t>
            </a:r>
            <a:r>
              <a:rPr lang="de-DE" sz="2000" dirty="0" err="1"/>
              <a:t>probability</a:t>
            </a:r>
            <a:r>
              <a:rPr lang="de-DE" sz="2000" dirty="0"/>
              <a:t> </a:t>
            </a:r>
            <a:r>
              <a:rPr lang="de-DE" sz="2000" dirty="0" err="1" smtClean="0"/>
              <a:t>distribution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involved</a:t>
            </a:r>
            <a:r>
              <a:rPr lang="de-DE" sz="2000" dirty="0" smtClean="0"/>
              <a:t>.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The </a:t>
            </a:r>
            <a:r>
              <a:rPr lang="de-DE" sz="2000" dirty="0" err="1"/>
              <a:t>following</a:t>
            </a:r>
            <a:r>
              <a:rPr lang="de-DE" sz="2000" dirty="0"/>
              <a:t> simple </a:t>
            </a:r>
            <a:r>
              <a:rPr lang="de-DE" sz="2000" dirty="0" err="1" smtClean="0"/>
              <a:t>induction</a:t>
            </a:r>
            <a:r>
              <a:rPr lang="de-DE" sz="2000" dirty="0" smtClean="0"/>
              <a:t> </a:t>
            </a:r>
            <a:r>
              <a:rPr lang="de-DE" sz="2000" dirty="0" err="1"/>
              <a:t>principle</a:t>
            </a:r>
            <a:r>
              <a:rPr lang="de-DE" sz="2000" dirty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used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derive</a:t>
            </a:r>
            <a:r>
              <a:rPr lang="de-DE" sz="2000" dirty="0" smtClean="0"/>
              <a:t> </a:t>
            </a:r>
            <a:r>
              <a:rPr lang="de-DE" sz="2000" dirty="0" err="1" smtClean="0"/>
              <a:t>predictions</a:t>
            </a:r>
            <a:r>
              <a:rPr lang="de-DE" sz="20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>
              <a:spcBef>
                <a:spcPts val="600"/>
              </a:spcBef>
            </a:pPr>
            <a:r>
              <a:rPr lang="de-DE" sz="2000" dirty="0"/>
              <a:t> 	</a:t>
            </a:r>
            <a:r>
              <a:rPr lang="de-DE" sz="2000" b="1" dirty="0"/>
              <a:t>„</a:t>
            </a:r>
            <a:r>
              <a:rPr lang="en-US" sz="2000" b="1" dirty="0"/>
              <a:t> Only what was true until now, can be true in general</a:t>
            </a:r>
            <a:r>
              <a:rPr lang="de-DE" sz="2000" b="1" dirty="0"/>
              <a:t>.“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Predictions</a:t>
            </a:r>
            <a:r>
              <a:rPr lang="de-DE" sz="2000" dirty="0"/>
              <a:t> </a:t>
            </a:r>
            <a:r>
              <a:rPr lang="de-DE" sz="2000" dirty="0" err="1"/>
              <a:t>made</a:t>
            </a:r>
            <a:r>
              <a:rPr lang="de-DE" sz="2000" dirty="0"/>
              <a:t>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basis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emergent</a:t>
            </a:r>
            <a:r>
              <a:rPr lang="de-DE" sz="2000" dirty="0"/>
              <a:t> </a:t>
            </a:r>
            <a:r>
              <a:rPr lang="de-DE" sz="2000" dirty="0" err="1"/>
              <a:t>laws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objective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definitely</a:t>
            </a:r>
            <a:r>
              <a:rPr lang="de-DE" sz="2000" dirty="0"/>
              <a:t> </a:t>
            </a:r>
            <a:r>
              <a:rPr lang="de-DE" sz="2000" dirty="0" err="1"/>
              <a:t>falsifiable</a:t>
            </a:r>
            <a:r>
              <a:rPr lang="de-DE" sz="2000" dirty="0"/>
              <a:t> </a:t>
            </a:r>
            <a:r>
              <a:rPr lang="de-DE" sz="2000" dirty="0" err="1"/>
              <a:t>because</a:t>
            </a:r>
            <a:r>
              <a:rPr lang="de-DE" sz="2000" dirty="0"/>
              <a:t> </a:t>
            </a:r>
            <a:r>
              <a:rPr lang="de-DE" sz="2000" dirty="0" err="1"/>
              <a:t>they</a:t>
            </a:r>
            <a:r>
              <a:rPr lang="de-DE" sz="2000" dirty="0"/>
              <a:t> </a:t>
            </a:r>
            <a:r>
              <a:rPr lang="de-DE" sz="2000" dirty="0" err="1"/>
              <a:t>were</a:t>
            </a:r>
            <a:r>
              <a:rPr lang="de-DE" sz="2000" dirty="0"/>
              <a:t> not </a:t>
            </a:r>
            <a:r>
              <a:rPr lang="de-DE" sz="2000" dirty="0" err="1"/>
              <a:t>immunized</a:t>
            </a:r>
            <a:r>
              <a:rPr lang="de-DE" sz="2000" dirty="0"/>
              <a:t> </a:t>
            </a:r>
            <a:r>
              <a:rPr lang="de-DE" sz="2000" dirty="0" err="1" smtClean="0"/>
              <a:t>against</a:t>
            </a:r>
            <a:r>
              <a:rPr lang="de-DE" sz="2000" dirty="0" smtClean="0"/>
              <a:t> </a:t>
            </a:r>
            <a:r>
              <a:rPr lang="de-DE" sz="2000" dirty="0" err="1" smtClean="0"/>
              <a:t>exact</a:t>
            </a:r>
            <a:r>
              <a:rPr lang="de-DE" sz="2000" dirty="0" smtClean="0"/>
              <a:t> </a:t>
            </a:r>
            <a:r>
              <a:rPr lang="de-DE" sz="2000" dirty="0" err="1" smtClean="0"/>
              <a:t>falsification</a:t>
            </a:r>
            <a:r>
              <a:rPr lang="de-DE" sz="2000" dirty="0" smtClean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 smtClean="0"/>
              <a:t>simply</a:t>
            </a:r>
            <a:r>
              <a:rPr lang="de-DE" sz="2000" dirty="0" smtClean="0"/>
              <a:t> </a:t>
            </a:r>
            <a:r>
              <a:rPr lang="de-DE" sz="2000" dirty="0" err="1" smtClean="0"/>
              <a:t>assuming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truth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a </a:t>
            </a:r>
            <a:r>
              <a:rPr lang="de-DE" sz="2000" dirty="0" err="1"/>
              <a:t>probability</a:t>
            </a:r>
            <a:r>
              <a:rPr lang="de-DE" sz="2000" dirty="0"/>
              <a:t> </a:t>
            </a:r>
            <a:r>
              <a:rPr lang="de-DE" sz="2000" dirty="0" err="1" smtClean="0"/>
              <a:t>distribution</a:t>
            </a:r>
            <a:r>
              <a:rPr lang="de-DE" sz="2000" dirty="0" smtClean="0"/>
              <a:t>.</a:t>
            </a:r>
            <a:endParaRPr lang="de-DE" sz="2000" dirty="0"/>
          </a:p>
          <a:p>
            <a:endParaRPr lang="de-DE" sz="1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" y="476672"/>
            <a:ext cx="7740353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9388" y="619547"/>
            <a:ext cx="74184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de-DE" sz="1600" b="1" dirty="0"/>
              <a:t>1. 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1600" b="1" dirty="0"/>
              <a:t>Objektives empirisches Wissen und überprüfbare Prognosen  - Asset </a:t>
            </a:r>
            <a:r>
              <a:rPr lang="de-DE" sz="1600" b="1" dirty="0" err="1"/>
              <a:t>price</a:t>
            </a:r>
            <a:r>
              <a:rPr lang="de-DE" sz="1600" b="1" dirty="0"/>
              <a:t> </a:t>
            </a:r>
            <a:r>
              <a:rPr lang="de-DE" sz="1600" b="1" dirty="0" err="1"/>
              <a:t>inflation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" y="476672"/>
            <a:ext cx="7740353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79388" y="619547"/>
            <a:ext cx="74184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de-DE" sz="1600" b="1" dirty="0"/>
              <a:t>1. 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1600" b="1" dirty="0"/>
              <a:t>Objektives empirisches Wissen und überprüfbare Prognosen  - Asset </a:t>
            </a:r>
            <a:r>
              <a:rPr lang="de-DE" sz="1600" b="1" dirty="0" err="1"/>
              <a:t>price</a:t>
            </a:r>
            <a:r>
              <a:rPr lang="de-DE" sz="1600" b="1" dirty="0"/>
              <a:t> </a:t>
            </a:r>
            <a:r>
              <a:rPr lang="de-DE" sz="1600" b="1" dirty="0" err="1"/>
              <a:t>inflation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189" y="476672"/>
            <a:ext cx="8460433" cy="5032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79388" y="619547"/>
            <a:ext cx="705783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de-DE" b="1" dirty="0"/>
              <a:t>1. </a:t>
            </a:r>
            <a:r>
              <a:rPr lang="de-DE" b="1" dirty="0" err="1"/>
              <a:t>Objective</a:t>
            </a:r>
            <a:r>
              <a:rPr lang="de-DE" b="1" dirty="0"/>
              <a:t> Knowledge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Falsifiable</a:t>
            </a:r>
            <a:r>
              <a:rPr lang="de-DE" b="1" dirty="0"/>
              <a:t> </a:t>
            </a:r>
            <a:r>
              <a:rPr lang="de-DE" b="1" dirty="0" err="1"/>
              <a:t>Predictions</a:t>
            </a:r>
            <a:r>
              <a:rPr lang="de-DE" b="1" dirty="0"/>
              <a:t> - Asset Price Inflation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6284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2129</Words>
  <Application>Microsoft Office PowerPoint</Application>
  <PresentationFormat>Bildschirmpräsentation (4:3)</PresentationFormat>
  <Paragraphs>891</Paragraphs>
  <Slides>23</Slides>
  <Notes>19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Larissa</vt:lpstr>
      <vt:lpstr>MSPhotoEd.3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Kuck Andre</dc:creator>
  <cp:lastModifiedBy>Elsbeth Kuck</cp:lastModifiedBy>
  <cp:revision>67</cp:revision>
  <dcterms:modified xsi:type="dcterms:W3CDTF">2017-03-20T21:00:20Z</dcterms:modified>
</cp:coreProperties>
</file>